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60" r:id="rId2"/>
    <p:sldId id="268" r:id="rId3"/>
    <p:sldId id="266" r:id="rId4"/>
    <p:sldId id="257" r:id="rId5"/>
    <p:sldId id="259" r:id="rId6"/>
    <p:sldId id="261" r:id="rId7"/>
    <p:sldId id="269" r:id="rId8"/>
    <p:sldId id="274" r:id="rId9"/>
    <p:sldId id="275" r:id="rId10"/>
    <p:sldId id="282" r:id="rId11"/>
    <p:sldId id="286" r:id="rId12"/>
    <p:sldId id="293" r:id="rId13"/>
    <p:sldId id="285" r:id="rId14"/>
    <p:sldId id="291" r:id="rId15"/>
    <p:sldId id="287" r:id="rId16"/>
    <p:sldId id="290" r:id="rId17"/>
    <p:sldId id="277" r:id="rId18"/>
    <p:sldId id="278" r:id="rId19"/>
    <p:sldId id="279" r:id="rId20"/>
    <p:sldId id="292" r:id="rId21"/>
    <p:sldId id="26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abiohead" panose="020B0604020202020204" charset="0"/>
      <p:regular r:id="rId28"/>
    </p:embeddedFont>
    <p:embeddedFont>
      <p:font typeface="Segoe UI Light" panose="020B0502040204020203" pitchFamily="34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o Navarro Fernandez" initials="JN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3E3"/>
    <a:srgbClr val="FFFFFF"/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868" autoAdjust="0"/>
    <p:restoredTop sz="70688" autoAdjust="0"/>
  </p:normalViewPr>
  <p:slideViewPr>
    <p:cSldViewPr snapToGrid="0" showGuides="1">
      <p:cViewPr>
        <p:scale>
          <a:sx n="50" d="100"/>
          <a:sy n="50" d="100"/>
        </p:scale>
        <p:origin x="-1411" y="-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AEA92-A8DB-486C-8CAA-86A32B2EABF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754D2EC-187D-486F-9898-892B22A2D3E9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Partners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7545B9A-7CA5-4321-BA50-C37B9864CA0F}" type="parTrans" cxnId="{789045D7-FD84-4881-8943-A17FBB9CEE64}">
      <dgm:prSet/>
      <dgm:spPr/>
      <dgm:t>
        <a:bodyPr/>
        <a:lstStyle/>
        <a:p>
          <a:endParaRPr lang="es-ES" sz="1600"/>
        </a:p>
      </dgm:t>
    </dgm:pt>
    <dgm:pt modelId="{A989632E-963F-4F27-B71F-09A6FDC98677}" type="sibTrans" cxnId="{789045D7-FD84-4881-8943-A17FBB9CEE64}">
      <dgm:prSet/>
      <dgm:spPr/>
      <dgm:t>
        <a:bodyPr/>
        <a:lstStyle/>
        <a:p>
          <a:endParaRPr lang="es-ES" sz="1600"/>
        </a:p>
      </dgm:t>
    </dgm:pt>
    <dgm:pt modelId="{CFAA6C10-01E2-4A93-A87A-9469C2FDD203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Globales y cercanos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7BD6DE5-8234-4171-96B8-35F38DFA4813}" type="parTrans" cxnId="{DD8EAE04-09E7-4290-8482-9D5F33528FC2}">
      <dgm:prSet/>
      <dgm:spPr/>
      <dgm:t>
        <a:bodyPr/>
        <a:lstStyle/>
        <a:p>
          <a:endParaRPr lang="es-ES" sz="1600"/>
        </a:p>
      </dgm:t>
    </dgm:pt>
    <dgm:pt modelId="{3227CEF6-356B-4DA3-8503-2914490A807B}" type="sibTrans" cxnId="{DD8EAE04-09E7-4290-8482-9D5F33528FC2}">
      <dgm:prSet/>
      <dgm:spPr/>
      <dgm:t>
        <a:bodyPr/>
        <a:lstStyle/>
        <a:p>
          <a:endParaRPr lang="es-ES" sz="1600"/>
        </a:p>
      </dgm:t>
    </dgm:pt>
    <dgm:pt modelId="{1D89B531-03F3-4483-8A56-FA32E82F047D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Proactivos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A501D0C-6DC6-4D7B-8B9E-B02932E23360}" type="parTrans" cxnId="{DEC30811-70C6-47BF-8243-781111B81BB2}">
      <dgm:prSet/>
      <dgm:spPr/>
      <dgm:t>
        <a:bodyPr/>
        <a:lstStyle/>
        <a:p>
          <a:endParaRPr lang="es-ES" sz="1600"/>
        </a:p>
      </dgm:t>
    </dgm:pt>
    <dgm:pt modelId="{28F80304-5780-47B4-BB3E-A21B3ACA2FCE}" type="sibTrans" cxnId="{DEC30811-70C6-47BF-8243-781111B81BB2}">
      <dgm:prSet/>
      <dgm:spPr/>
      <dgm:t>
        <a:bodyPr/>
        <a:lstStyle/>
        <a:p>
          <a:endParaRPr lang="es-ES" sz="1600"/>
        </a:p>
      </dgm:t>
    </dgm:pt>
    <dgm:pt modelId="{A3E9B911-739D-46E1-8E2A-9E8840EB98C1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Solución contrastada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C21B49A-CD2E-4995-928E-B7BE1ACC2DE3}" type="parTrans" cxnId="{D834A048-E607-40EE-89BB-BDCF6381F510}">
      <dgm:prSet/>
      <dgm:spPr/>
      <dgm:t>
        <a:bodyPr/>
        <a:lstStyle/>
        <a:p>
          <a:endParaRPr lang="es-ES" sz="1600"/>
        </a:p>
      </dgm:t>
    </dgm:pt>
    <dgm:pt modelId="{79889209-84DC-4A2A-9E14-37116DABC9D0}" type="sibTrans" cxnId="{D834A048-E607-40EE-89BB-BDCF6381F510}">
      <dgm:prSet/>
      <dgm:spPr/>
      <dgm:t>
        <a:bodyPr/>
        <a:lstStyle/>
        <a:p>
          <a:endParaRPr lang="es-ES" sz="1600"/>
        </a:p>
      </dgm:t>
    </dgm:pt>
    <dgm:pt modelId="{64669245-C3B0-4B50-9C49-DAFD237D4B92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Certificación de la arquitectura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5BEA547-59DC-420A-8E22-99DC6D93C812}" type="parTrans" cxnId="{6817FEA3-E79D-4CA8-A859-5DC5ADC8C8F4}">
      <dgm:prSet/>
      <dgm:spPr/>
      <dgm:t>
        <a:bodyPr/>
        <a:lstStyle/>
        <a:p>
          <a:endParaRPr lang="es-ES"/>
        </a:p>
      </dgm:t>
    </dgm:pt>
    <dgm:pt modelId="{1754C953-2235-4E5E-997E-30B914310F22}" type="sibTrans" cxnId="{6817FEA3-E79D-4CA8-A859-5DC5ADC8C8F4}">
      <dgm:prSet/>
      <dgm:spPr/>
      <dgm:t>
        <a:bodyPr/>
        <a:lstStyle/>
        <a:p>
          <a:endParaRPr lang="es-ES"/>
        </a:p>
      </dgm:t>
    </dgm:pt>
    <dgm:pt modelId="{EE891EAA-A4EB-4CC0-967C-200E1894772B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Marco de trabajo propio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F179828-B9F6-454A-9383-B9C2BF294F9F}" type="parTrans" cxnId="{5B073293-7834-462C-A81F-0DD411F8D8E3}">
      <dgm:prSet/>
      <dgm:spPr/>
      <dgm:t>
        <a:bodyPr/>
        <a:lstStyle/>
        <a:p>
          <a:endParaRPr lang="en-US"/>
        </a:p>
      </dgm:t>
    </dgm:pt>
    <dgm:pt modelId="{5F805D3F-37D7-4983-8297-123566DBFEA8}" type="sibTrans" cxnId="{5B073293-7834-462C-A81F-0DD411F8D8E3}">
      <dgm:prSet/>
      <dgm:spPr/>
      <dgm:t>
        <a:bodyPr/>
        <a:lstStyle/>
        <a:p>
          <a:endParaRPr lang="en-US"/>
        </a:p>
      </dgm:t>
    </dgm:pt>
    <dgm:pt modelId="{C4F0ED76-A622-4AE5-9FF8-49B97AEDFC74}">
      <dgm:prSet phldrT="[Texto]" custT="1"/>
      <dgm:spPr/>
      <dgm:t>
        <a:bodyPr/>
        <a:lstStyle/>
        <a:p>
          <a:r>
            <a: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Modelo de gobierno</a:t>
          </a:r>
          <a:endParaRPr lang="es-ES" sz="18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119B2CA-AE23-4FF1-8646-0E7145884C4B}" type="parTrans" cxnId="{46EABEA0-1594-4BA1-8FB9-31F11E9882DE}">
      <dgm:prSet/>
      <dgm:spPr/>
      <dgm:t>
        <a:bodyPr/>
        <a:lstStyle/>
        <a:p>
          <a:endParaRPr lang="en-US"/>
        </a:p>
      </dgm:t>
    </dgm:pt>
    <dgm:pt modelId="{9E69363A-F494-4426-A172-0161D9B4854A}" type="sibTrans" cxnId="{46EABEA0-1594-4BA1-8FB9-31F11E9882DE}">
      <dgm:prSet/>
      <dgm:spPr/>
      <dgm:t>
        <a:bodyPr/>
        <a:lstStyle/>
        <a:p>
          <a:endParaRPr lang="en-US"/>
        </a:p>
      </dgm:t>
    </dgm:pt>
    <dgm:pt modelId="{D8D848F2-41EA-4474-8D60-4A314C4CC595}" type="pres">
      <dgm:prSet presAssocID="{293AEA92-A8DB-486C-8CAA-86A32B2EAB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BB07FA7-07B0-4F51-8E38-7168DFC1F407}" type="pres">
      <dgm:prSet presAssocID="{5754D2EC-187D-486F-9898-892B22A2D3E9}" presName="composite" presStyleCnt="0"/>
      <dgm:spPr/>
    </dgm:pt>
    <dgm:pt modelId="{BB05B731-C270-474B-B1E2-9A2EC07DD89D}" type="pres">
      <dgm:prSet presAssocID="{5754D2EC-187D-486F-9898-892B22A2D3E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70517F-05DD-4879-B10D-44E6DA9A30D4}" type="pres">
      <dgm:prSet presAssocID="{5754D2EC-187D-486F-9898-892B22A2D3E9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308D5C2-FCED-4F41-A127-6656890CAD4C}" type="pres">
      <dgm:prSet presAssocID="{A989632E-963F-4F27-B71F-09A6FDC98677}" presName="space" presStyleCnt="0"/>
      <dgm:spPr/>
    </dgm:pt>
    <dgm:pt modelId="{39F47FDB-AF45-4037-AE43-2B0F552205AD}" type="pres">
      <dgm:prSet presAssocID="{A3E9B911-739D-46E1-8E2A-9E8840EB98C1}" presName="composite" presStyleCnt="0"/>
      <dgm:spPr/>
    </dgm:pt>
    <dgm:pt modelId="{C032AE9B-11BD-4A65-876D-FA62187EE8C2}" type="pres">
      <dgm:prSet presAssocID="{A3E9B911-739D-46E1-8E2A-9E8840EB98C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CFAC5F-4BD4-4B10-9B65-30443DB0B9DD}" type="pres">
      <dgm:prSet presAssocID="{A3E9B911-739D-46E1-8E2A-9E8840EB98C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D8EAE04-09E7-4290-8482-9D5F33528FC2}" srcId="{5754D2EC-187D-486F-9898-892B22A2D3E9}" destId="{CFAA6C10-01E2-4A93-A87A-9469C2FDD203}" srcOrd="0" destOrd="0" parTransId="{17BD6DE5-8234-4171-96B8-35F38DFA4813}" sibTransId="{3227CEF6-356B-4DA3-8503-2914490A807B}"/>
    <dgm:cxn modelId="{0F23EFCD-2DCA-4804-A233-667A9A0AEF17}" type="presOf" srcId="{1D89B531-03F3-4483-8A56-FA32E82F047D}" destId="{6070517F-05DD-4879-B10D-44E6DA9A30D4}" srcOrd="0" destOrd="1" presId="urn:microsoft.com/office/officeart/2005/8/layout/hList1"/>
    <dgm:cxn modelId="{67C5682B-348C-4189-A7AF-98E67E9DFBB2}" type="presOf" srcId="{C4F0ED76-A622-4AE5-9FF8-49B97AEDFC74}" destId="{0ACFAC5F-4BD4-4B10-9B65-30443DB0B9DD}" srcOrd="0" destOrd="1" presId="urn:microsoft.com/office/officeart/2005/8/layout/hList1"/>
    <dgm:cxn modelId="{38EE9D29-003B-4EA9-A684-03849ADBC89F}" type="presOf" srcId="{64669245-C3B0-4B50-9C49-DAFD237D4B92}" destId="{0ACFAC5F-4BD4-4B10-9B65-30443DB0B9DD}" srcOrd="0" destOrd="2" presId="urn:microsoft.com/office/officeart/2005/8/layout/hList1"/>
    <dgm:cxn modelId="{46EABEA0-1594-4BA1-8FB9-31F11E9882DE}" srcId="{A3E9B911-739D-46E1-8E2A-9E8840EB98C1}" destId="{C4F0ED76-A622-4AE5-9FF8-49B97AEDFC74}" srcOrd="1" destOrd="0" parTransId="{9119B2CA-AE23-4FF1-8646-0E7145884C4B}" sibTransId="{9E69363A-F494-4426-A172-0161D9B4854A}"/>
    <dgm:cxn modelId="{77F26988-3B03-4F34-B99F-CBE47C858DF1}" type="presOf" srcId="{293AEA92-A8DB-486C-8CAA-86A32B2EABFC}" destId="{D8D848F2-41EA-4474-8D60-4A314C4CC595}" srcOrd="0" destOrd="0" presId="urn:microsoft.com/office/officeart/2005/8/layout/hList1"/>
    <dgm:cxn modelId="{4B94773C-6242-4696-9FD7-CB94824F6312}" type="presOf" srcId="{5754D2EC-187D-486F-9898-892B22A2D3E9}" destId="{BB05B731-C270-474B-B1E2-9A2EC07DD89D}" srcOrd="0" destOrd="0" presId="urn:microsoft.com/office/officeart/2005/8/layout/hList1"/>
    <dgm:cxn modelId="{67FB3C37-DE3E-4497-BE32-7A1763AECB2A}" type="presOf" srcId="{A3E9B911-739D-46E1-8E2A-9E8840EB98C1}" destId="{C032AE9B-11BD-4A65-876D-FA62187EE8C2}" srcOrd="0" destOrd="0" presId="urn:microsoft.com/office/officeart/2005/8/layout/hList1"/>
    <dgm:cxn modelId="{6817FEA3-E79D-4CA8-A859-5DC5ADC8C8F4}" srcId="{A3E9B911-739D-46E1-8E2A-9E8840EB98C1}" destId="{64669245-C3B0-4B50-9C49-DAFD237D4B92}" srcOrd="2" destOrd="0" parTransId="{65BEA547-59DC-420A-8E22-99DC6D93C812}" sibTransId="{1754C953-2235-4E5E-997E-30B914310F22}"/>
    <dgm:cxn modelId="{874A32E6-EB31-4DE1-8485-354192A52161}" type="presOf" srcId="{EE891EAA-A4EB-4CC0-967C-200E1894772B}" destId="{0ACFAC5F-4BD4-4B10-9B65-30443DB0B9DD}" srcOrd="0" destOrd="0" presId="urn:microsoft.com/office/officeart/2005/8/layout/hList1"/>
    <dgm:cxn modelId="{5B073293-7834-462C-A81F-0DD411F8D8E3}" srcId="{A3E9B911-739D-46E1-8E2A-9E8840EB98C1}" destId="{EE891EAA-A4EB-4CC0-967C-200E1894772B}" srcOrd="0" destOrd="0" parTransId="{CF179828-B9F6-454A-9383-B9C2BF294F9F}" sibTransId="{5F805D3F-37D7-4983-8297-123566DBFEA8}"/>
    <dgm:cxn modelId="{789045D7-FD84-4881-8943-A17FBB9CEE64}" srcId="{293AEA92-A8DB-486C-8CAA-86A32B2EABFC}" destId="{5754D2EC-187D-486F-9898-892B22A2D3E9}" srcOrd="0" destOrd="0" parTransId="{C7545B9A-7CA5-4321-BA50-C37B9864CA0F}" sibTransId="{A989632E-963F-4F27-B71F-09A6FDC98677}"/>
    <dgm:cxn modelId="{DEC30811-70C6-47BF-8243-781111B81BB2}" srcId="{5754D2EC-187D-486F-9898-892B22A2D3E9}" destId="{1D89B531-03F3-4483-8A56-FA32E82F047D}" srcOrd="1" destOrd="0" parTransId="{BA501D0C-6DC6-4D7B-8B9E-B02932E23360}" sibTransId="{28F80304-5780-47B4-BB3E-A21B3ACA2FCE}"/>
    <dgm:cxn modelId="{D834A048-E607-40EE-89BB-BDCF6381F510}" srcId="{293AEA92-A8DB-486C-8CAA-86A32B2EABFC}" destId="{A3E9B911-739D-46E1-8E2A-9E8840EB98C1}" srcOrd="1" destOrd="0" parTransId="{9C21B49A-CD2E-4995-928E-B7BE1ACC2DE3}" sibTransId="{79889209-84DC-4A2A-9E14-37116DABC9D0}"/>
    <dgm:cxn modelId="{ED5007D4-C757-4203-8250-7ADBCE5D13DE}" type="presOf" srcId="{CFAA6C10-01E2-4A93-A87A-9469C2FDD203}" destId="{6070517F-05DD-4879-B10D-44E6DA9A30D4}" srcOrd="0" destOrd="0" presId="urn:microsoft.com/office/officeart/2005/8/layout/hList1"/>
    <dgm:cxn modelId="{E72AC27F-F5CD-4D63-A755-B0FDF859645D}" type="presParOf" srcId="{D8D848F2-41EA-4474-8D60-4A314C4CC595}" destId="{1BB07FA7-07B0-4F51-8E38-7168DFC1F407}" srcOrd="0" destOrd="0" presId="urn:microsoft.com/office/officeart/2005/8/layout/hList1"/>
    <dgm:cxn modelId="{9A08283D-218F-4B39-A0C4-FFF7E37618A5}" type="presParOf" srcId="{1BB07FA7-07B0-4F51-8E38-7168DFC1F407}" destId="{BB05B731-C270-474B-B1E2-9A2EC07DD89D}" srcOrd="0" destOrd="0" presId="urn:microsoft.com/office/officeart/2005/8/layout/hList1"/>
    <dgm:cxn modelId="{238305A9-DA51-4EF8-8F00-E0004879069D}" type="presParOf" srcId="{1BB07FA7-07B0-4F51-8E38-7168DFC1F407}" destId="{6070517F-05DD-4879-B10D-44E6DA9A30D4}" srcOrd="1" destOrd="0" presId="urn:microsoft.com/office/officeart/2005/8/layout/hList1"/>
    <dgm:cxn modelId="{BC7BA208-A03E-40DE-8ADD-0ABCAE0B2A24}" type="presParOf" srcId="{D8D848F2-41EA-4474-8D60-4A314C4CC595}" destId="{1308D5C2-FCED-4F41-A127-6656890CAD4C}" srcOrd="1" destOrd="0" presId="urn:microsoft.com/office/officeart/2005/8/layout/hList1"/>
    <dgm:cxn modelId="{77FCC701-D8F3-433F-8C71-83ED721062F2}" type="presParOf" srcId="{D8D848F2-41EA-4474-8D60-4A314C4CC595}" destId="{39F47FDB-AF45-4037-AE43-2B0F552205AD}" srcOrd="2" destOrd="0" presId="urn:microsoft.com/office/officeart/2005/8/layout/hList1"/>
    <dgm:cxn modelId="{D90E8D40-A931-49E7-849C-3ADDF529B36F}" type="presParOf" srcId="{39F47FDB-AF45-4037-AE43-2B0F552205AD}" destId="{C032AE9B-11BD-4A65-876D-FA62187EE8C2}" srcOrd="0" destOrd="0" presId="urn:microsoft.com/office/officeart/2005/8/layout/hList1"/>
    <dgm:cxn modelId="{D9BAB6A9-7630-4F8F-ABAB-71EBA1CD8226}" type="presParOf" srcId="{39F47FDB-AF45-4037-AE43-2B0F552205AD}" destId="{0ACFAC5F-4BD4-4B10-9B65-30443DB0B9D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96044-A5F8-40E4-A2DE-B5E904132F0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17C0654-D9FC-4681-8D1A-0D1978C581A3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Empezar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por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pilotos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pequeños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proyectos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59EF1FF-0B50-4CDA-B8E2-DFBDB08FF2C7}" type="parTrans" cxnId="{11CDE01C-4E2B-41A9-9954-BE054DE6C0C9}">
      <dgm:prSet/>
      <dgm:spPr/>
      <dgm:t>
        <a:bodyPr/>
        <a:lstStyle/>
        <a:p>
          <a:endParaRPr lang="es-ES"/>
        </a:p>
      </dgm:t>
    </dgm:pt>
    <dgm:pt modelId="{6354229E-E4B3-4BF0-B553-557C3E692371}" type="sibTrans" cxnId="{11CDE01C-4E2B-41A9-9954-BE054DE6C0C9}">
      <dgm:prSet/>
      <dgm:spPr/>
      <dgm:t>
        <a:bodyPr/>
        <a:lstStyle/>
        <a:p>
          <a:endParaRPr lang="es-ES"/>
        </a:p>
      </dgm:t>
    </dgm:pt>
    <dgm:pt modelId="{51B87E26-AE5A-46FE-BA7E-11487DF47802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Complejidad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técnica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limitada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5A496D1-F128-48D2-997E-C8B7A1FE674A}" type="parTrans" cxnId="{37BD1EC1-8CFF-46CC-9A02-4F94942ACB4A}">
      <dgm:prSet/>
      <dgm:spPr/>
      <dgm:t>
        <a:bodyPr/>
        <a:lstStyle/>
        <a:p>
          <a:endParaRPr lang="es-ES"/>
        </a:p>
      </dgm:t>
    </dgm:pt>
    <dgm:pt modelId="{A9180396-1E9F-4763-B089-D46F4D442D18}" type="sibTrans" cxnId="{37BD1EC1-8CFF-46CC-9A02-4F94942ACB4A}">
      <dgm:prSet/>
      <dgm:spPr/>
      <dgm:t>
        <a:bodyPr/>
        <a:lstStyle/>
        <a:p>
          <a:endParaRPr lang="es-ES"/>
        </a:p>
      </dgm:t>
    </dgm:pt>
    <dgm:pt modelId="{5C5346B8-892B-41A7-B582-F1F05A4F89BE}">
      <dgm:prSet phldrT="[Texto]"/>
      <dgm:spPr/>
      <dgm:t>
        <a:bodyPr/>
        <a:lstStyle/>
        <a:p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Con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visión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global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1D100B6-30DE-408F-98EC-481EFF3324E2}" type="parTrans" cxnId="{367A62B9-5ECF-4FE2-B150-E4695D3F00AC}">
      <dgm:prSet/>
      <dgm:spPr/>
      <dgm:t>
        <a:bodyPr/>
        <a:lstStyle/>
        <a:p>
          <a:endParaRPr lang="es-ES"/>
        </a:p>
      </dgm:t>
    </dgm:pt>
    <dgm:pt modelId="{B451E290-4A5B-4404-B6DD-4D1F3BCB4F4E}" type="sibTrans" cxnId="{367A62B9-5ECF-4FE2-B150-E4695D3F00AC}">
      <dgm:prSet/>
      <dgm:spPr/>
      <dgm:t>
        <a:bodyPr/>
        <a:lstStyle/>
        <a:p>
          <a:endParaRPr lang="es-ES"/>
        </a:p>
      </dgm:t>
    </dgm:pt>
    <dgm:pt modelId="{6E0314DA-0666-408F-8FDD-8518E327F22A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Esponsorización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coordinación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BB0F89B-8D7A-4800-9EB6-04CA30BA2E8C}" type="parTrans" cxnId="{43D0D416-7EBD-40F4-8598-1BF3DD33A6FD}">
      <dgm:prSet/>
      <dgm:spPr/>
      <dgm:t>
        <a:bodyPr/>
        <a:lstStyle/>
        <a:p>
          <a:endParaRPr lang="es-ES"/>
        </a:p>
      </dgm:t>
    </dgm:pt>
    <dgm:pt modelId="{6528B009-3773-473F-95AF-8D236F850D86}" type="sibTrans" cxnId="{43D0D416-7EBD-40F4-8598-1BF3DD33A6FD}">
      <dgm:prSet/>
      <dgm:spPr/>
      <dgm:t>
        <a:bodyPr/>
        <a:lstStyle/>
        <a:p>
          <a:endParaRPr lang="es-ES"/>
        </a:p>
      </dgm:t>
    </dgm:pt>
    <dgm:pt modelId="{B7BFF680-952D-44C4-AAF1-A5EBD10B8C3B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Espónsor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que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lidere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la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visión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global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500EF58-24CA-40D6-902A-89BEB3FDEFF5}" type="parTrans" cxnId="{178DA5D0-29F8-4907-8635-D11FDB8548FA}">
      <dgm:prSet/>
      <dgm:spPr/>
      <dgm:t>
        <a:bodyPr/>
        <a:lstStyle/>
        <a:p>
          <a:endParaRPr lang="es-ES"/>
        </a:p>
      </dgm:t>
    </dgm:pt>
    <dgm:pt modelId="{2E8446F1-BD80-4609-9C1B-718F1C474EF2}" type="sibTrans" cxnId="{178DA5D0-29F8-4907-8635-D11FDB8548FA}">
      <dgm:prSet/>
      <dgm:spPr/>
      <dgm:t>
        <a:bodyPr/>
        <a:lstStyle/>
        <a:p>
          <a:endParaRPr lang="es-ES"/>
        </a:p>
      </dgm:t>
    </dgm:pt>
    <dgm:pt modelId="{FAC1E162-9306-44D6-B78F-DE94AF761915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Gestión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del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cambio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0E577F7-4845-42C6-BECA-5292A1717F00}" type="parTrans" cxnId="{8C674226-08EB-4C52-A19F-B2D5508AB781}">
      <dgm:prSet/>
      <dgm:spPr/>
      <dgm:t>
        <a:bodyPr/>
        <a:lstStyle/>
        <a:p>
          <a:endParaRPr lang="es-ES"/>
        </a:p>
      </dgm:t>
    </dgm:pt>
    <dgm:pt modelId="{49E77677-D859-44BF-8EC0-89B23B433420}" type="sibTrans" cxnId="{8C674226-08EB-4C52-A19F-B2D5508AB781}">
      <dgm:prSet/>
      <dgm:spPr/>
      <dgm:t>
        <a:bodyPr/>
        <a:lstStyle/>
        <a:p>
          <a:endParaRPr lang="es-ES"/>
        </a:p>
      </dgm:t>
    </dgm:pt>
    <dgm:pt modelId="{9A62ECA6-CB66-4E99-9BA4-07CEDEE46EF4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Involucración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todas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las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áreas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afectadas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niveles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responsabilidad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597AD8B-90FE-47ED-B5BC-7E7F022617AE}" type="parTrans" cxnId="{9FEADDAE-4BC5-45A4-AD32-59AEDD1FEBB0}">
      <dgm:prSet/>
      <dgm:spPr/>
      <dgm:t>
        <a:bodyPr/>
        <a:lstStyle/>
        <a:p>
          <a:endParaRPr lang="es-ES"/>
        </a:p>
      </dgm:t>
    </dgm:pt>
    <dgm:pt modelId="{F7699CB0-10D7-4F84-9939-4FAD9B8044F6}" type="sibTrans" cxnId="{9FEADDAE-4BC5-45A4-AD32-59AEDD1FEBB0}">
      <dgm:prSet/>
      <dgm:spPr/>
      <dgm:t>
        <a:bodyPr/>
        <a:lstStyle/>
        <a:p>
          <a:endParaRPr lang="es-ES"/>
        </a:p>
      </dgm:t>
    </dgm:pt>
    <dgm:pt modelId="{A62DACB8-58EA-42B7-B568-3496C3251D6A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Impacto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funcional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acotado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02E4A14-2D9F-4DF0-9AF3-DF75A97BB5B1}" type="parTrans" cxnId="{892937BA-7913-49AD-9E99-191DE464A10B}">
      <dgm:prSet/>
      <dgm:spPr/>
      <dgm:t>
        <a:bodyPr/>
        <a:lstStyle/>
        <a:p>
          <a:endParaRPr lang="es-ES"/>
        </a:p>
      </dgm:t>
    </dgm:pt>
    <dgm:pt modelId="{09CE2642-4587-4C33-B6B5-540C3A4AA585}" type="sibTrans" cxnId="{892937BA-7913-49AD-9E99-191DE464A10B}">
      <dgm:prSet/>
      <dgm:spPr/>
      <dgm:t>
        <a:bodyPr/>
        <a:lstStyle/>
        <a:p>
          <a:endParaRPr lang="es-ES"/>
        </a:p>
      </dgm:t>
    </dgm:pt>
    <dgm:pt modelId="{D640B38A-7D21-4D7D-BDD5-DC39AE417000}">
      <dgm:prSet phldrT="[Texto]"/>
      <dgm:spPr/>
      <dgm:t>
        <a:bodyPr/>
        <a:lstStyle/>
        <a:p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Soporte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funcional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técnico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20BBB14-38E7-485A-BA9F-88A343D8E3FC}" type="parTrans" cxnId="{D2ACB1C3-01BA-4298-B6DF-D40EAFFECE2C}">
      <dgm:prSet/>
      <dgm:spPr/>
      <dgm:t>
        <a:bodyPr/>
        <a:lstStyle/>
        <a:p>
          <a:endParaRPr lang="es-ES"/>
        </a:p>
      </dgm:t>
    </dgm:pt>
    <dgm:pt modelId="{EAC11E54-4B21-436A-B28C-B67231E4CD5D}" type="sibTrans" cxnId="{D2ACB1C3-01BA-4298-B6DF-D40EAFFECE2C}">
      <dgm:prSet/>
      <dgm:spPr/>
      <dgm:t>
        <a:bodyPr/>
        <a:lstStyle/>
        <a:p>
          <a:endParaRPr lang="es-ES"/>
        </a:p>
      </dgm:t>
    </dgm:pt>
    <dgm:pt modelId="{CFB2CCF5-E56A-4DD7-B590-D40E4804A8FD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Maximizando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OOTB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C44EB28B-3480-424E-9B34-0600E2AEB0E8}" type="parTrans" cxnId="{654B341D-6234-4429-B42F-6E80A20CE511}">
      <dgm:prSet/>
      <dgm:spPr/>
      <dgm:t>
        <a:bodyPr/>
        <a:lstStyle/>
        <a:p>
          <a:endParaRPr lang="es-ES"/>
        </a:p>
      </dgm:t>
    </dgm:pt>
    <dgm:pt modelId="{85873A6E-33F4-45E6-A119-3D97DD6145ED}" type="sibTrans" cxnId="{654B341D-6234-4429-B42F-6E80A20CE511}">
      <dgm:prSet/>
      <dgm:spPr/>
      <dgm:t>
        <a:bodyPr/>
        <a:lstStyle/>
        <a:p>
          <a:endParaRPr lang="es-ES"/>
        </a:p>
      </dgm:t>
    </dgm:pt>
    <dgm:pt modelId="{61FED975-F9B7-45D1-837E-4F6E0952DD0E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Preguntar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a los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usuarios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968E369-8E6C-45AA-AA4A-F92A9ED7EDEB}" type="parTrans" cxnId="{9007782D-8BC9-4471-A930-673BB1107641}">
      <dgm:prSet/>
      <dgm:spPr/>
      <dgm:t>
        <a:bodyPr/>
        <a:lstStyle/>
        <a:p>
          <a:endParaRPr lang="en-US"/>
        </a:p>
      </dgm:t>
    </dgm:pt>
    <dgm:pt modelId="{8259E02A-09F5-4C3C-9A4E-A19DFA11C620}" type="sibTrans" cxnId="{9007782D-8BC9-4471-A930-673BB1107641}">
      <dgm:prSet/>
      <dgm:spPr/>
      <dgm:t>
        <a:bodyPr/>
        <a:lstStyle/>
        <a:p>
          <a:endParaRPr lang="en-US"/>
        </a:p>
      </dgm:t>
    </dgm:pt>
    <dgm:pt modelId="{72970B11-EB22-4BA4-A954-8990D1631BA1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Potenciar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uso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: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campañas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gamificación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44C0B72-DC22-4B93-8843-EC073F1648CC}" type="parTrans" cxnId="{65CE9BA1-9F6D-4FBF-B4EF-C1E2A02B0560}">
      <dgm:prSet/>
      <dgm:spPr/>
      <dgm:t>
        <a:bodyPr/>
        <a:lstStyle/>
        <a:p>
          <a:endParaRPr lang="en-US"/>
        </a:p>
      </dgm:t>
    </dgm:pt>
    <dgm:pt modelId="{49031136-4FD6-4A27-966D-532BFEC18D50}" type="sibTrans" cxnId="{65CE9BA1-9F6D-4FBF-B4EF-C1E2A02B0560}">
      <dgm:prSet/>
      <dgm:spPr/>
      <dgm:t>
        <a:bodyPr/>
        <a:lstStyle/>
        <a:p>
          <a:endParaRPr lang="en-US"/>
        </a:p>
      </dgm:t>
    </dgm:pt>
    <dgm:pt modelId="{7BBA2E53-0581-4B60-A10B-FB2629C63EE8}">
      <dgm:prSet phldrT="[Texto]"/>
      <dgm:spPr/>
      <dgm:t>
        <a:bodyPr/>
        <a:lstStyle/>
        <a:p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Diseño</a:t>
          </a:r>
          <a:r>
            <a:rPr lang="en-US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usabilidad</a:t>
          </a:r>
          <a:endParaRPr lang="en-US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95D24D05-90C6-4134-A7F2-B271E13EB9E7}" type="parTrans" cxnId="{1449880A-76BE-4F92-A257-31283546C6D1}">
      <dgm:prSet/>
      <dgm:spPr/>
      <dgm:t>
        <a:bodyPr/>
        <a:lstStyle/>
        <a:p>
          <a:endParaRPr lang="en-US"/>
        </a:p>
      </dgm:t>
    </dgm:pt>
    <dgm:pt modelId="{D0A7278F-DFCC-4FAB-83B2-8E5592AA2DAC}" type="sibTrans" cxnId="{1449880A-76BE-4F92-A257-31283546C6D1}">
      <dgm:prSet/>
      <dgm:spPr/>
      <dgm:t>
        <a:bodyPr/>
        <a:lstStyle/>
        <a:p>
          <a:endParaRPr lang="en-US"/>
        </a:p>
      </dgm:t>
    </dgm:pt>
    <dgm:pt modelId="{E9FAF6EF-09B0-49D7-BBB5-F731A584E8F6}" type="pres">
      <dgm:prSet presAssocID="{1E396044-A5F8-40E4-A2DE-B5E904132F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EA8BE91-271D-4E48-9DB4-5CABEDDBC67A}" type="pres">
      <dgm:prSet presAssocID="{6E0314DA-0666-408F-8FDD-8518E327F22A}" presName="composite" presStyleCnt="0"/>
      <dgm:spPr/>
    </dgm:pt>
    <dgm:pt modelId="{CCA3202A-8477-4DAA-9254-26EC779D58E7}" type="pres">
      <dgm:prSet presAssocID="{6E0314DA-0666-408F-8FDD-8518E327F22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4B350F-1CF8-4A5E-87F3-AB7B57374F49}" type="pres">
      <dgm:prSet presAssocID="{6E0314DA-0666-408F-8FDD-8518E327F22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5A6E89-D6D2-4B26-A895-40ECE9E7975B}" type="pres">
      <dgm:prSet presAssocID="{6528B009-3773-473F-95AF-8D236F850D86}" presName="space" presStyleCnt="0"/>
      <dgm:spPr/>
    </dgm:pt>
    <dgm:pt modelId="{DD6E11A6-DB27-4371-860B-400B8523A273}" type="pres">
      <dgm:prSet presAssocID="{817C0654-D9FC-4681-8D1A-0D1978C581A3}" presName="composite" presStyleCnt="0"/>
      <dgm:spPr/>
    </dgm:pt>
    <dgm:pt modelId="{AA3F23C7-EBBB-4B50-83B6-E43F936FF006}" type="pres">
      <dgm:prSet presAssocID="{817C0654-D9FC-4681-8D1A-0D1978C581A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CC4165-A366-4C8F-B5A5-3758B84990A7}" type="pres">
      <dgm:prSet presAssocID="{817C0654-D9FC-4681-8D1A-0D1978C581A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7C7BFA-E119-4D56-8360-E1802139F670}" type="pres">
      <dgm:prSet presAssocID="{6354229E-E4B3-4BF0-B553-557C3E692371}" presName="space" presStyleCnt="0"/>
      <dgm:spPr/>
    </dgm:pt>
    <dgm:pt modelId="{990CED1F-1218-4115-BCF0-0A98F22C2012}" type="pres">
      <dgm:prSet presAssocID="{FAC1E162-9306-44D6-B78F-DE94AF761915}" presName="composite" presStyleCnt="0"/>
      <dgm:spPr/>
    </dgm:pt>
    <dgm:pt modelId="{2284907D-058C-40DB-B885-F7AC59525021}" type="pres">
      <dgm:prSet presAssocID="{FAC1E162-9306-44D6-B78F-DE94AF76191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6EEE6B-F1F2-4915-B226-E3236316B613}" type="pres">
      <dgm:prSet presAssocID="{FAC1E162-9306-44D6-B78F-DE94AF76191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78DA5D0-29F8-4907-8635-D11FDB8548FA}" srcId="{6E0314DA-0666-408F-8FDD-8518E327F22A}" destId="{B7BFF680-952D-44C4-AAF1-A5EBD10B8C3B}" srcOrd="0" destOrd="0" parTransId="{7500EF58-24CA-40D6-902A-89BEB3FDEFF5}" sibTransId="{2E8446F1-BD80-4609-9C1B-718F1C474EF2}"/>
    <dgm:cxn modelId="{33958EE2-954C-4B49-B90A-2A9F543C1E8E}" type="presOf" srcId="{61FED975-F9B7-45D1-837E-4F6E0952DD0E}" destId="{7F6EEE6B-F1F2-4915-B226-E3236316B613}" srcOrd="0" destOrd="0" presId="urn:microsoft.com/office/officeart/2005/8/layout/hList1"/>
    <dgm:cxn modelId="{3FAFC9A5-29E5-4302-8618-8F2C1781371F}" type="presOf" srcId="{6E0314DA-0666-408F-8FDD-8518E327F22A}" destId="{CCA3202A-8477-4DAA-9254-26EC779D58E7}" srcOrd="0" destOrd="0" presId="urn:microsoft.com/office/officeart/2005/8/layout/hList1"/>
    <dgm:cxn modelId="{367A62B9-5ECF-4FE2-B150-E4695D3F00AC}" srcId="{817C0654-D9FC-4681-8D1A-0D1978C581A3}" destId="{5C5346B8-892B-41A7-B582-F1F05A4F89BE}" srcOrd="3" destOrd="0" parTransId="{31D100B6-30DE-408F-98EC-481EFF3324E2}" sibTransId="{B451E290-4A5B-4404-B6DD-4D1F3BCB4F4E}"/>
    <dgm:cxn modelId="{3C670FE5-5265-4072-B431-9D5775EB1F3C}" type="presOf" srcId="{B7BFF680-952D-44C4-AAF1-A5EBD10B8C3B}" destId="{2A4B350F-1CF8-4A5E-87F3-AB7B57374F49}" srcOrd="0" destOrd="0" presId="urn:microsoft.com/office/officeart/2005/8/layout/hList1"/>
    <dgm:cxn modelId="{892937BA-7913-49AD-9E99-191DE464A10B}" srcId="{817C0654-D9FC-4681-8D1A-0D1978C581A3}" destId="{A62DACB8-58EA-42B7-B568-3496C3251D6A}" srcOrd="1" destOrd="0" parTransId="{402E4A14-2D9F-4DF0-9AF3-DF75A97BB5B1}" sibTransId="{09CE2642-4587-4C33-B6B5-540C3A4AA585}"/>
    <dgm:cxn modelId="{11CDE01C-4E2B-41A9-9954-BE054DE6C0C9}" srcId="{1E396044-A5F8-40E4-A2DE-B5E904132F08}" destId="{817C0654-D9FC-4681-8D1A-0D1978C581A3}" srcOrd="1" destOrd="0" parTransId="{659EF1FF-0B50-4CDA-B8E2-DFBDB08FF2C7}" sibTransId="{6354229E-E4B3-4BF0-B553-557C3E692371}"/>
    <dgm:cxn modelId="{7997FD67-FC10-4EEE-B60B-C1027D28F9E7}" type="presOf" srcId="{51B87E26-AE5A-46FE-BA7E-11487DF47802}" destId="{3ACC4165-A366-4C8F-B5A5-3758B84990A7}" srcOrd="0" destOrd="0" presId="urn:microsoft.com/office/officeart/2005/8/layout/hList1"/>
    <dgm:cxn modelId="{D2ACB1C3-01BA-4298-B6DF-D40EAFFECE2C}" srcId="{FAC1E162-9306-44D6-B78F-DE94AF761915}" destId="{D640B38A-7D21-4D7D-BDD5-DC39AE417000}" srcOrd="2" destOrd="0" parTransId="{A20BBB14-38E7-485A-BA9F-88A343D8E3FC}" sibTransId="{EAC11E54-4B21-436A-B28C-B67231E4CD5D}"/>
    <dgm:cxn modelId="{9098F3B4-1178-4AB2-85A4-E131E71BADC3}" type="presOf" srcId="{CFB2CCF5-E56A-4DD7-B590-D40E4804A8FD}" destId="{3ACC4165-A366-4C8F-B5A5-3758B84990A7}" srcOrd="0" destOrd="2" presId="urn:microsoft.com/office/officeart/2005/8/layout/hList1"/>
    <dgm:cxn modelId="{9007782D-8BC9-4471-A930-673BB1107641}" srcId="{FAC1E162-9306-44D6-B78F-DE94AF761915}" destId="{61FED975-F9B7-45D1-837E-4F6E0952DD0E}" srcOrd="0" destOrd="0" parTransId="{F968E369-8E6C-45AA-AA4A-F92A9ED7EDEB}" sibTransId="{8259E02A-09F5-4C3C-9A4E-A19DFA11C620}"/>
    <dgm:cxn modelId="{8C674226-08EB-4C52-A19F-B2D5508AB781}" srcId="{1E396044-A5F8-40E4-A2DE-B5E904132F08}" destId="{FAC1E162-9306-44D6-B78F-DE94AF761915}" srcOrd="2" destOrd="0" parTransId="{50E577F7-4845-42C6-BECA-5292A1717F00}" sibTransId="{49E77677-D859-44BF-8EC0-89B23B433420}"/>
    <dgm:cxn modelId="{1A801DF2-5CBA-448E-B3D8-E6700EDEB80E}" type="presOf" srcId="{1E396044-A5F8-40E4-A2DE-B5E904132F08}" destId="{E9FAF6EF-09B0-49D7-BBB5-F731A584E8F6}" srcOrd="0" destOrd="0" presId="urn:microsoft.com/office/officeart/2005/8/layout/hList1"/>
    <dgm:cxn modelId="{64F41333-23CE-49A6-89C1-E0F4B066B0C6}" type="presOf" srcId="{7BBA2E53-0581-4B60-A10B-FB2629C63EE8}" destId="{7F6EEE6B-F1F2-4915-B226-E3236316B613}" srcOrd="0" destOrd="3" presId="urn:microsoft.com/office/officeart/2005/8/layout/hList1"/>
    <dgm:cxn modelId="{F8462955-E418-417E-958E-8726986B4C37}" type="presOf" srcId="{72970B11-EB22-4BA4-A954-8990D1631BA1}" destId="{7F6EEE6B-F1F2-4915-B226-E3236316B613}" srcOrd="0" destOrd="1" presId="urn:microsoft.com/office/officeart/2005/8/layout/hList1"/>
    <dgm:cxn modelId="{37BD1EC1-8CFF-46CC-9A02-4F94942ACB4A}" srcId="{817C0654-D9FC-4681-8D1A-0D1978C581A3}" destId="{51B87E26-AE5A-46FE-BA7E-11487DF47802}" srcOrd="0" destOrd="0" parTransId="{C5A496D1-F128-48D2-997E-C8B7A1FE674A}" sibTransId="{A9180396-1E9F-4763-B089-D46F4D442D18}"/>
    <dgm:cxn modelId="{654B341D-6234-4429-B42F-6E80A20CE511}" srcId="{817C0654-D9FC-4681-8D1A-0D1978C581A3}" destId="{CFB2CCF5-E56A-4DD7-B590-D40E4804A8FD}" srcOrd="2" destOrd="0" parTransId="{C44EB28B-3480-424E-9B34-0600E2AEB0E8}" sibTransId="{85873A6E-33F4-45E6-A119-3D97DD6145ED}"/>
    <dgm:cxn modelId="{C0BBD621-80B2-4976-A8B1-E0636FE55EEE}" type="presOf" srcId="{817C0654-D9FC-4681-8D1A-0D1978C581A3}" destId="{AA3F23C7-EBBB-4B50-83B6-E43F936FF006}" srcOrd="0" destOrd="0" presId="urn:microsoft.com/office/officeart/2005/8/layout/hList1"/>
    <dgm:cxn modelId="{E85923AE-AFA1-4883-ACCD-E8BA62574D59}" type="presOf" srcId="{A62DACB8-58EA-42B7-B568-3496C3251D6A}" destId="{3ACC4165-A366-4C8F-B5A5-3758B84990A7}" srcOrd="0" destOrd="1" presId="urn:microsoft.com/office/officeart/2005/8/layout/hList1"/>
    <dgm:cxn modelId="{43D0D416-7EBD-40F4-8598-1BF3DD33A6FD}" srcId="{1E396044-A5F8-40E4-A2DE-B5E904132F08}" destId="{6E0314DA-0666-408F-8FDD-8518E327F22A}" srcOrd="0" destOrd="0" parTransId="{CBB0F89B-8D7A-4800-9EB6-04CA30BA2E8C}" sibTransId="{6528B009-3773-473F-95AF-8D236F850D86}"/>
    <dgm:cxn modelId="{95B8E7AE-3D56-4DB9-9167-4802D079300C}" type="presOf" srcId="{D640B38A-7D21-4D7D-BDD5-DC39AE417000}" destId="{7F6EEE6B-F1F2-4915-B226-E3236316B613}" srcOrd="0" destOrd="2" presId="urn:microsoft.com/office/officeart/2005/8/layout/hList1"/>
    <dgm:cxn modelId="{7EC0AF13-1DC2-4396-93E1-E1105C46BA42}" type="presOf" srcId="{5C5346B8-892B-41A7-B582-F1F05A4F89BE}" destId="{3ACC4165-A366-4C8F-B5A5-3758B84990A7}" srcOrd="0" destOrd="3" presId="urn:microsoft.com/office/officeart/2005/8/layout/hList1"/>
    <dgm:cxn modelId="{4336B821-0930-4B65-B098-09312ACA3322}" type="presOf" srcId="{FAC1E162-9306-44D6-B78F-DE94AF761915}" destId="{2284907D-058C-40DB-B885-F7AC59525021}" srcOrd="0" destOrd="0" presId="urn:microsoft.com/office/officeart/2005/8/layout/hList1"/>
    <dgm:cxn modelId="{65CE9BA1-9F6D-4FBF-B4EF-C1E2A02B0560}" srcId="{FAC1E162-9306-44D6-B78F-DE94AF761915}" destId="{72970B11-EB22-4BA4-A954-8990D1631BA1}" srcOrd="1" destOrd="0" parTransId="{744C0B72-DC22-4B93-8843-EC073F1648CC}" sibTransId="{49031136-4FD6-4A27-966D-532BFEC18D50}"/>
    <dgm:cxn modelId="{9FEADDAE-4BC5-45A4-AD32-59AEDD1FEBB0}" srcId="{6E0314DA-0666-408F-8FDD-8518E327F22A}" destId="{9A62ECA6-CB66-4E99-9BA4-07CEDEE46EF4}" srcOrd="1" destOrd="0" parTransId="{0597AD8B-90FE-47ED-B5BC-7E7F022617AE}" sibTransId="{F7699CB0-10D7-4F84-9939-4FAD9B8044F6}"/>
    <dgm:cxn modelId="{BDDC5B7C-D0F1-41ED-A4F8-2BF6E9D7FFA1}" type="presOf" srcId="{9A62ECA6-CB66-4E99-9BA4-07CEDEE46EF4}" destId="{2A4B350F-1CF8-4A5E-87F3-AB7B57374F49}" srcOrd="0" destOrd="1" presId="urn:microsoft.com/office/officeart/2005/8/layout/hList1"/>
    <dgm:cxn modelId="{1449880A-76BE-4F92-A257-31283546C6D1}" srcId="{FAC1E162-9306-44D6-B78F-DE94AF761915}" destId="{7BBA2E53-0581-4B60-A10B-FB2629C63EE8}" srcOrd="3" destOrd="0" parTransId="{95D24D05-90C6-4134-A7F2-B271E13EB9E7}" sibTransId="{D0A7278F-DFCC-4FAB-83B2-8E5592AA2DAC}"/>
    <dgm:cxn modelId="{CC2CC522-9550-4A07-8D65-7B7A73B87227}" type="presParOf" srcId="{E9FAF6EF-09B0-49D7-BBB5-F731A584E8F6}" destId="{CEA8BE91-271D-4E48-9DB4-5CABEDDBC67A}" srcOrd="0" destOrd="0" presId="urn:microsoft.com/office/officeart/2005/8/layout/hList1"/>
    <dgm:cxn modelId="{8E380BF7-13FF-4CC8-A1A2-D4914A6B94E8}" type="presParOf" srcId="{CEA8BE91-271D-4E48-9DB4-5CABEDDBC67A}" destId="{CCA3202A-8477-4DAA-9254-26EC779D58E7}" srcOrd="0" destOrd="0" presId="urn:microsoft.com/office/officeart/2005/8/layout/hList1"/>
    <dgm:cxn modelId="{E6985DFF-315C-45DD-80E3-27450201E407}" type="presParOf" srcId="{CEA8BE91-271D-4E48-9DB4-5CABEDDBC67A}" destId="{2A4B350F-1CF8-4A5E-87F3-AB7B57374F49}" srcOrd="1" destOrd="0" presId="urn:microsoft.com/office/officeart/2005/8/layout/hList1"/>
    <dgm:cxn modelId="{F579956C-6EE6-4134-B4FB-4655D6FEC783}" type="presParOf" srcId="{E9FAF6EF-09B0-49D7-BBB5-F731A584E8F6}" destId="{355A6E89-D6D2-4B26-A895-40ECE9E7975B}" srcOrd="1" destOrd="0" presId="urn:microsoft.com/office/officeart/2005/8/layout/hList1"/>
    <dgm:cxn modelId="{202EC4F9-DDC5-40B2-A2C6-14FACF66D004}" type="presParOf" srcId="{E9FAF6EF-09B0-49D7-BBB5-F731A584E8F6}" destId="{DD6E11A6-DB27-4371-860B-400B8523A273}" srcOrd="2" destOrd="0" presId="urn:microsoft.com/office/officeart/2005/8/layout/hList1"/>
    <dgm:cxn modelId="{D0F5F445-23B1-4556-9079-0870CE3A7997}" type="presParOf" srcId="{DD6E11A6-DB27-4371-860B-400B8523A273}" destId="{AA3F23C7-EBBB-4B50-83B6-E43F936FF006}" srcOrd="0" destOrd="0" presId="urn:microsoft.com/office/officeart/2005/8/layout/hList1"/>
    <dgm:cxn modelId="{8D2BA9EA-D0DD-4A13-8DA4-A127073DD5D3}" type="presParOf" srcId="{DD6E11A6-DB27-4371-860B-400B8523A273}" destId="{3ACC4165-A366-4C8F-B5A5-3758B84990A7}" srcOrd="1" destOrd="0" presId="urn:microsoft.com/office/officeart/2005/8/layout/hList1"/>
    <dgm:cxn modelId="{01FA62DC-8C5B-4519-92E3-63B8A7E69A3B}" type="presParOf" srcId="{E9FAF6EF-09B0-49D7-BBB5-F731A584E8F6}" destId="{C77C7BFA-E119-4D56-8360-E1802139F670}" srcOrd="3" destOrd="0" presId="urn:microsoft.com/office/officeart/2005/8/layout/hList1"/>
    <dgm:cxn modelId="{E2CF4BF9-13D3-49FA-9686-6772BF5C5A81}" type="presParOf" srcId="{E9FAF6EF-09B0-49D7-BBB5-F731A584E8F6}" destId="{990CED1F-1218-4115-BCF0-0A98F22C2012}" srcOrd="4" destOrd="0" presId="urn:microsoft.com/office/officeart/2005/8/layout/hList1"/>
    <dgm:cxn modelId="{89EAD0DA-A72B-45FB-AB60-B71E7A0BDECC}" type="presParOf" srcId="{990CED1F-1218-4115-BCF0-0A98F22C2012}" destId="{2284907D-058C-40DB-B885-F7AC59525021}" srcOrd="0" destOrd="0" presId="urn:microsoft.com/office/officeart/2005/8/layout/hList1"/>
    <dgm:cxn modelId="{A908E5CB-1C39-4682-A071-607B025750FA}" type="presParOf" srcId="{990CED1F-1218-4115-BCF0-0A98F22C2012}" destId="{7F6EEE6B-F1F2-4915-B226-E3236316B6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5B731-C270-474B-B1E2-9A2EC07DD89D}">
      <dsp:nvSpPr>
        <dsp:cNvPr id="0" name=""/>
        <dsp:cNvSpPr/>
      </dsp:nvSpPr>
      <dsp:spPr>
        <a:xfrm>
          <a:off x="34" y="13445"/>
          <a:ext cx="3266360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Partners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4" y="13445"/>
        <a:ext cx="3266360" cy="748800"/>
      </dsp:txXfrm>
    </dsp:sp>
    <dsp:sp modelId="{6070517F-05DD-4879-B10D-44E6DA9A30D4}">
      <dsp:nvSpPr>
        <dsp:cNvPr id="0" name=""/>
        <dsp:cNvSpPr/>
      </dsp:nvSpPr>
      <dsp:spPr>
        <a:xfrm>
          <a:off x="34" y="762246"/>
          <a:ext cx="3266360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Globales y cercanos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Proactivos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4" y="762246"/>
        <a:ext cx="3266360" cy="1427400"/>
      </dsp:txXfrm>
    </dsp:sp>
    <dsp:sp modelId="{C032AE9B-11BD-4A65-876D-FA62187EE8C2}">
      <dsp:nvSpPr>
        <dsp:cNvPr id="0" name=""/>
        <dsp:cNvSpPr/>
      </dsp:nvSpPr>
      <dsp:spPr>
        <a:xfrm>
          <a:off x="3723684" y="13445"/>
          <a:ext cx="3266360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Solución contrastada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23684" y="13445"/>
        <a:ext cx="3266360" cy="748800"/>
      </dsp:txXfrm>
    </dsp:sp>
    <dsp:sp modelId="{0ACFAC5F-4BD4-4B10-9B65-30443DB0B9DD}">
      <dsp:nvSpPr>
        <dsp:cNvPr id="0" name=""/>
        <dsp:cNvSpPr/>
      </dsp:nvSpPr>
      <dsp:spPr>
        <a:xfrm>
          <a:off x="3723684" y="762246"/>
          <a:ext cx="3266360" cy="1427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Marco de trabajo propio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Modelo de gobierno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Certificación de la arquitectura</a:t>
          </a:r>
          <a:endParaRPr lang="es-ES" sz="1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23684" y="762246"/>
        <a:ext cx="3266360" cy="1427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3202A-8477-4DAA-9254-26EC779D58E7}">
      <dsp:nvSpPr>
        <dsp:cNvPr id="0" name=""/>
        <dsp:cNvSpPr/>
      </dsp:nvSpPr>
      <dsp:spPr>
        <a:xfrm>
          <a:off x="3348" y="13203"/>
          <a:ext cx="3264413" cy="619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Esponsorización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coordinación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348" y="13203"/>
        <a:ext cx="3264413" cy="619230"/>
      </dsp:txXfrm>
    </dsp:sp>
    <dsp:sp modelId="{2A4B350F-1CF8-4A5E-87F3-AB7B57374F49}">
      <dsp:nvSpPr>
        <dsp:cNvPr id="0" name=""/>
        <dsp:cNvSpPr/>
      </dsp:nvSpPr>
      <dsp:spPr>
        <a:xfrm>
          <a:off x="3348" y="632434"/>
          <a:ext cx="3264413" cy="1586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Espónsor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que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lidere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la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visión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global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Involucración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todas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las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áreas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afectadas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niveles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responsabilidad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348" y="632434"/>
        <a:ext cx="3264413" cy="1586610"/>
      </dsp:txXfrm>
    </dsp:sp>
    <dsp:sp modelId="{AA3F23C7-EBBB-4B50-83B6-E43F936FF006}">
      <dsp:nvSpPr>
        <dsp:cNvPr id="0" name=""/>
        <dsp:cNvSpPr/>
      </dsp:nvSpPr>
      <dsp:spPr>
        <a:xfrm>
          <a:off x="3724778" y="13203"/>
          <a:ext cx="3264413" cy="619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Empezar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por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pilotos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pequeños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proyectos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24778" y="13203"/>
        <a:ext cx="3264413" cy="619230"/>
      </dsp:txXfrm>
    </dsp:sp>
    <dsp:sp modelId="{3ACC4165-A366-4C8F-B5A5-3758B84990A7}">
      <dsp:nvSpPr>
        <dsp:cNvPr id="0" name=""/>
        <dsp:cNvSpPr/>
      </dsp:nvSpPr>
      <dsp:spPr>
        <a:xfrm>
          <a:off x="3724778" y="632434"/>
          <a:ext cx="3264413" cy="1586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Complejidad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técnica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limitada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Impacto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funcional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acotado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Maximizando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OOTB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Con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visión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global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24778" y="632434"/>
        <a:ext cx="3264413" cy="1586610"/>
      </dsp:txXfrm>
    </dsp:sp>
    <dsp:sp modelId="{2284907D-058C-40DB-B885-F7AC59525021}">
      <dsp:nvSpPr>
        <dsp:cNvPr id="0" name=""/>
        <dsp:cNvSpPr/>
      </dsp:nvSpPr>
      <dsp:spPr>
        <a:xfrm>
          <a:off x="7446209" y="13203"/>
          <a:ext cx="3264413" cy="619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Gestión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del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cambio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446209" y="13203"/>
        <a:ext cx="3264413" cy="619230"/>
      </dsp:txXfrm>
    </dsp:sp>
    <dsp:sp modelId="{7F6EEE6B-F1F2-4915-B226-E3236316B613}">
      <dsp:nvSpPr>
        <dsp:cNvPr id="0" name=""/>
        <dsp:cNvSpPr/>
      </dsp:nvSpPr>
      <dsp:spPr>
        <a:xfrm>
          <a:off x="7446209" y="632434"/>
          <a:ext cx="3264413" cy="1586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Preguntar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a los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usuarios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Potenciar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uso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: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campañas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gamificación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Soporte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funcional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técnico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Diseño</a:t>
          </a:r>
          <a:r>
            <a:rPr lang="en-US" sz="1600" kern="1200" noProof="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 y </a:t>
          </a:r>
          <a:r>
            <a:rPr lang="en-US" sz="1600" kern="1200" noProof="0" dirty="0" err="1" smtClean="0">
              <a:latin typeface="Segoe UI Light" panose="020B0502040204020203" pitchFamily="34" charset="0"/>
              <a:cs typeface="Segoe UI Light" panose="020B0502040204020203" pitchFamily="34" charset="0"/>
            </a:rPr>
            <a:t>usabilidad</a:t>
          </a:r>
          <a:endParaRPr lang="en-US" sz="1600" kern="1200" noProof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446209" y="632434"/>
        <a:ext cx="3264413" cy="1586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12/06/2015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90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927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646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68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38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301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27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2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57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9276" y="440495"/>
            <a:ext cx="8933447" cy="59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4388" y="1914086"/>
            <a:ext cx="7383223" cy="49439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70" r:id="rId9"/>
    <p:sldLayoutId id="2147483652" r:id="rId10"/>
    <p:sldLayoutId id="2147483664" r:id="rId11"/>
    <p:sldLayoutId id="2147483663" r:id="rId12"/>
    <p:sldLayoutId id="214748366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</a:t>
            </a:r>
            <a:endParaRPr lang="es-E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274641" y="1702964"/>
            <a:ext cx="11079159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Definición de un modelo común de gestión del conocimiento</a:t>
            </a:r>
            <a:endParaRPr lang="es-ES" dirty="0"/>
          </a:p>
          <a:p>
            <a:pPr lvl="1"/>
            <a:endParaRPr lang="es-ES" dirty="0" smtClean="0"/>
          </a:p>
          <a:p>
            <a:endParaRPr lang="es-ES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ángulo 59"/>
          <p:cNvSpPr/>
          <p:nvPr/>
        </p:nvSpPr>
        <p:spPr>
          <a:xfrm>
            <a:off x="1144021" y="2481088"/>
            <a:ext cx="2282224" cy="1644862"/>
          </a:xfrm>
          <a:prstGeom prst="rect">
            <a:avLst/>
          </a:prstGeom>
          <a:solidFill>
            <a:srgbClr val="5591C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8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Global y local</a:t>
            </a:r>
            <a:endParaRPr lang="es-ES" sz="28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tángulo 59"/>
          <p:cNvSpPr/>
          <p:nvPr/>
        </p:nvSpPr>
        <p:spPr>
          <a:xfrm>
            <a:off x="1144021" y="4618891"/>
            <a:ext cx="2282224" cy="1644862"/>
          </a:xfrm>
          <a:prstGeom prst="rect">
            <a:avLst/>
          </a:prstGeom>
          <a:solidFill>
            <a:srgbClr val="5591C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8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Explícito y tácito</a:t>
            </a:r>
          </a:p>
        </p:txBody>
      </p:sp>
      <p:pic>
        <p:nvPicPr>
          <p:cNvPr id="2050" name="Picture 2" descr="http://1.bp.blogspot.com/-nc4xPe7JP1M/VAQbv0ILhWI/AAAAAAAAKm8/DnCct8TvjKw/s1600/knowledge%2Bmanagement2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205" y="2380729"/>
            <a:ext cx="4003780" cy="42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59"/>
          <p:cNvSpPr/>
          <p:nvPr/>
        </p:nvSpPr>
        <p:spPr>
          <a:xfrm>
            <a:off x="8630767" y="2481088"/>
            <a:ext cx="2282224" cy="1644862"/>
          </a:xfrm>
          <a:prstGeom prst="rect">
            <a:avLst/>
          </a:prstGeom>
          <a:solidFill>
            <a:srgbClr val="5591C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8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Centrado en las personas</a:t>
            </a:r>
            <a:endParaRPr lang="es-ES" sz="28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ángulo 59"/>
          <p:cNvSpPr/>
          <p:nvPr/>
        </p:nvSpPr>
        <p:spPr>
          <a:xfrm>
            <a:off x="8630767" y="4618891"/>
            <a:ext cx="2282224" cy="1644862"/>
          </a:xfrm>
          <a:prstGeom prst="rect">
            <a:avLst/>
          </a:prstGeom>
          <a:solidFill>
            <a:srgbClr val="5591C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8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Orientado a búsquedas</a:t>
            </a:r>
            <a:endParaRPr lang="es-ES" sz="28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5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</a:t>
            </a:r>
            <a:r>
              <a:rPr lang="es-ES" sz="4000" dirty="0" err="1" smtClean="0"/>
              <a:t>My</a:t>
            </a:r>
            <a:r>
              <a:rPr lang="es-ES" sz="4000" dirty="0" smtClean="0"/>
              <a:t> </a:t>
            </a:r>
            <a:r>
              <a:rPr lang="es-ES" sz="4000" dirty="0" err="1" smtClean="0"/>
              <a:t>Site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42349" y="1473079"/>
            <a:ext cx="5337004" cy="5118766"/>
            <a:chOff x="542349" y="1473079"/>
            <a:chExt cx="5337004" cy="511876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49" y="1473079"/>
              <a:ext cx="5337004" cy="51187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94" y="3311030"/>
              <a:ext cx="1042740" cy="2290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2872" y="2143963"/>
            <a:ext cx="5386756" cy="3776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9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</a:t>
            </a:r>
            <a:r>
              <a:rPr lang="es-ES" sz="4000" dirty="0" err="1" smtClean="0"/>
              <a:t>My</a:t>
            </a:r>
            <a:r>
              <a:rPr lang="es-ES" sz="4000" dirty="0" smtClean="0"/>
              <a:t> </a:t>
            </a:r>
            <a:r>
              <a:rPr lang="es-ES" sz="4000" dirty="0" err="1" smtClean="0"/>
              <a:t>Site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563" y="1473080"/>
            <a:ext cx="5782309" cy="511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894" y="1473080"/>
            <a:ext cx="4266361" cy="5118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</a:t>
            </a:r>
            <a:r>
              <a:rPr lang="es-ES" sz="4000" dirty="0" err="1" smtClean="0"/>
              <a:t>Mobility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9742" y="1815193"/>
            <a:ext cx="6502134" cy="376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211" y="3058425"/>
            <a:ext cx="5789884" cy="308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2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Social </a:t>
            </a:r>
            <a:r>
              <a:rPr lang="es-ES" sz="4000" dirty="0" err="1" smtClean="0"/>
              <a:t>Value</a:t>
            </a:r>
            <a:r>
              <a:rPr lang="es-ES" sz="4000" dirty="0" smtClean="0"/>
              <a:t> </a:t>
            </a:r>
            <a:r>
              <a:rPr lang="es-ES" sz="4000" dirty="0" err="1" smtClean="0"/>
              <a:t>Lab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5493" y="1379844"/>
            <a:ext cx="7871584" cy="5273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3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Intranet Cintra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C:\Users\jandresm\Documents\4.Portales\Notoriedad\CEUS\Presentación Ferrovial\imagenes para ceus\Pantallazos Cintra Live\home_cintralive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24563" y="1389564"/>
            <a:ext cx="8101648" cy="75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ndresm\Documents\4.Portales\Notoriedad\CEUS\Presentación Ferrovial\imagenes para ceus\Pantallazos Cintra Live\Cintra Live_landing centro documentació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9737" y="1551609"/>
            <a:ext cx="8458253" cy="50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andresm\Documents\4.Portales\Notoriedad\CEUS\Presentación Ferrovial\imagenes para ceus\Pantallazos Cintra Live\Cintra Live_home sitio documen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0" y="1389564"/>
            <a:ext cx="7716994" cy="633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andresm\Documents\4.Portales\Notoriedad\CEUS\Presentación Ferrovial\imagenes para ceus\Pantallazos Cintra Live\Cintra Live_resultados búsqueda new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240" y="1389564"/>
            <a:ext cx="9313674" cy="652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jandresm\Documents\4.Portales\Notoriedad\CEUS\Presentación Ferrovial\imagenes para ceus\Pantallazos Cintra Live\Cintra Live_resultados búsqued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30" y="1551609"/>
            <a:ext cx="10653713" cy="59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Solución. Asesoría Jurídica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8583342" y="469534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10111723" y="80338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14" name="Rectangle 39"/>
          <p:cNvSpPr/>
          <p:nvPr/>
        </p:nvSpPr>
        <p:spPr bwMode="auto">
          <a:xfrm>
            <a:off x="9536163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23" name="Rectangle 39"/>
          <p:cNvSpPr/>
          <p:nvPr/>
        </p:nvSpPr>
        <p:spPr bwMode="auto">
          <a:xfrm>
            <a:off x="8000809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8"/>
          <p:cNvSpPr/>
          <p:nvPr/>
        </p:nvSpPr>
        <p:spPr bwMode="auto">
          <a:xfrm>
            <a:off x="10675891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7425248" y="80338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14 Imag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4561" y="1513751"/>
            <a:ext cx="7007628" cy="5178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51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Beneficios obtenidos</a:t>
            </a:r>
            <a:endParaRPr lang="es-ES" sz="4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>
              <a:spcAft>
                <a:spcPts val="1200"/>
              </a:spcAft>
            </a:pPr>
            <a:r>
              <a:rPr lang="es-ES" dirty="0"/>
              <a:t>Directorio corporativo unificado. </a:t>
            </a:r>
          </a:p>
          <a:p>
            <a:pPr fontAlgn="ctr">
              <a:spcAft>
                <a:spcPts val="1200"/>
              </a:spcAft>
            </a:pPr>
            <a:r>
              <a:rPr lang="es-ES" dirty="0"/>
              <a:t>Buscador unificado de </a:t>
            </a:r>
            <a:r>
              <a:rPr lang="es-ES" dirty="0" smtClean="0"/>
              <a:t>documentos, contenidos y talento.</a:t>
            </a:r>
            <a:endParaRPr lang="es-ES" dirty="0"/>
          </a:p>
          <a:p>
            <a:pPr fontAlgn="ctr">
              <a:spcAft>
                <a:spcPts val="1200"/>
              </a:spcAft>
            </a:pPr>
            <a:r>
              <a:rPr lang="es-ES" dirty="0"/>
              <a:t>Modelo global para gestión colaborativa de conocimiento, extensible para todo el grupo. </a:t>
            </a:r>
          </a:p>
          <a:p>
            <a:pPr fontAlgn="ctr">
              <a:spcAft>
                <a:spcPts val="1200"/>
              </a:spcAft>
            </a:pPr>
            <a:r>
              <a:rPr lang="es-ES" dirty="0"/>
              <a:t>Intranet colaborativa para uno de los cuatro negocios del grupo.</a:t>
            </a:r>
          </a:p>
          <a:p>
            <a:pPr fontAlgn="ctr">
              <a:spcAft>
                <a:spcPts val="1200"/>
              </a:spcAft>
            </a:pPr>
            <a:r>
              <a:rPr lang="es-ES" dirty="0"/>
              <a:t>Soluciones a medida para departamentos específicos con necesidades </a:t>
            </a:r>
            <a:r>
              <a:rPr lang="es-ES" dirty="0" smtClean="0"/>
              <a:t>específicas, dentro de un modelo común.</a:t>
            </a:r>
            <a:endParaRPr lang="es-ES" dirty="0"/>
          </a:p>
          <a:p>
            <a:pPr>
              <a:spcAft>
                <a:spcPts val="1200"/>
              </a:spcAft>
            </a:pPr>
            <a:endParaRPr lang="es-ES" dirty="0"/>
          </a:p>
        </p:txBody>
      </p:sp>
      <p:sp>
        <p:nvSpPr>
          <p:cNvPr id="31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9"/>
          <p:cNvSpPr/>
          <p:nvPr/>
        </p:nvSpPr>
        <p:spPr bwMode="auto">
          <a:xfrm>
            <a:off x="6807995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9"/>
          <p:cNvSpPr/>
          <p:nvPr/>
        </p:nvSpPr>
        <p:spPr bwMode="auto">
          <a:xfrm>
            <a:off x="9140510" y="460945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Beneficios obtenidos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8"/>
          <p:cNvSpPr/>
          <p:nvPr/>
        </p:nvSpPr>
        <p:spPr bwMode="auto">
          <a:xfrm>
            <a:off x="10090898" y="803803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35" name="Rectangle 39"/>
          <p:cNvSpPr/>
          <p:nvPr/>
        </p:nvSpPr>
        <p:spPr bwMode="auto">
          <a:xfrm>
            <a:off x="8560411" y="80380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9"/>
          <p:cNvSpPr/>
          <p:nvPr/>
        </p:nvSpPr>
        <p:spPr bwMode="auto">
          <a:xfrm>
            <a:off x="7979984" y="80380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8"/>
          <p:cNvSpPr/>
          <p:nvPr/>
        </p:nvSpPr>
        <p:spPr bwMode="auto">
          <a:xfrm>
            <a:off x="10655066" y="80380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38" name="Rectangle 38"/>
          <p:cNvSpPr/>
          <p:nvPr/>
        </p:nvSpPr>
        <p:spPr bwMode="auto">
          <a:xfrm>
            <a:off x="7404423" y="80380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Lecciones aprendidas</a:t>
            </a:r>
            <a:endParaRPr lang="es-ES" sz="4000" dirty="0"/>
          </a:p>
        </p:txBody>
      </p:sp>
      <p:graphicFrame>
        <p:nvGraphicFramePr>
          <p:cNvPr id="12" name="Diagrama 17"/>
          <p:cNvGraphicFramePr/>
          <p:nvPr>
            <p:extLst>
              <p:ext uri="{D42A27DB-BD31-4B8C-83A1-F6EECF244321}">
                <p14:modId xmlns:p14="http://schemas.microsoft.com/office/powerpoint/2010/main" val="3151681877"/>
              </p:ext>
            </p:extLst>
          </p:nvPr>
        </p:nvGraphicFramePr>
        <p:xfrm>
          <a:off x="2296160" y="4231438"/>
          <a:ext cx="6990079" cy="2203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5"/>
          <p:cNvGraphicFramePr/>
          <p:nvPr>
            <p:extLst>
              <p:ext uri="{D42A27DB-BD31-4B8C-83A1-F6EECF244321}">
                <p14:modId xmlns:p14="http://schemas.microsoft.com/office/powerpoint/2010/main" val="3059782539"/>
              </p:ext>
            </p:extLst>
          </p:nvPr>
        </p:nvGraphicFramePr>
        <p:xfrm>
          <a:off x="436880" y="1855174"/>
          <a:ext cx="10713971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39"/>
          <p:cNvSpPr/>
          <p:nvPr/>
        </p:nvSpPr>
        <p:spPr bwMode="auto">
          <a:xfrm>
            <a:off x="6807995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9"/>
          <p:cNvSpPr/>
          <p:nvPr/>
        </p:nvSpPr>
        <p:spPr bwMode="auto">
          <a:xfrm>
            <a:off x="9704393" y="450786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Lecciones aprendidas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38"/>
          <p:cNvSpPr/>
          <p:nvPr/>
        </p:nvSpPr>
        <p:spPr bwMode="auto">
          <a:xfrm>
            <a:off x="9140225" y="789532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9"/>
          <p:cNvSpPr/>
          <p:nvPr/>
        </p:nvSpPr>
        <p:spPr bwMode="auto">
          <a:xfrm>
            <a:off x="8544194" y="789532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9"/>
          <p:cNvSpPr/>
          <p:nvPr/>
        </p:nvSpPr>
        <p:spPr bwMode="auto">
          <a:xfrm>
            <a:off x="7963767" y="789532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38"/>
          <p:cNvSpPr/>
          <p:nvPr/>
        </p:nvSpPr>
        <p:spPr bwMode="auto">
          <a:xfrm>
            <a:off x="10638849" y="789532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29" name="Rectangle 38"/>
          <p:cNvSpPr/>
          <p:nvPr/>
        </p:nvSpPr>
        <p:spPr bwMode="auto">
          <a:xfrm>
            <a:off x="7388206" y="789532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6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Q&amp;A</a:t>
            </a:r>
            <a:endParaRPr lang="es-ES" sz="4000" dirty="0"/>
          </a:p>
        </p:txBody>
      </p:sp>
      <p:sp>
        <p:nvSpPr>
          <p:cNvPr id="12" name="Rectangle 39"/>
          <p:cNvSpPr/>
          <p:nvPr/>
        </p:nvSpPr>
        <p:spPr bwMode="auto">
          <a:xfrm>
            <a:off x="9876765" y="450785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Q&amp;A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8"/>
          <p:cNvSpPr/>
          <p:nvPr/>
        </p:nvSpPr>
        <p:spPr bwMode="auto">
          <a:xfrm>
            <a:off x="8748429" y="793644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39"/>
          <p:cNvSpPr/>
          <p:nvPr/>
        </p:nvSpPr>
        <p:spPr bwMode="auto">
          <a:xfrm>
            <a:off x="8152398" y="79364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Solución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39"/>
          <p:cNvSpPr/>
          <p:nvPr/>
        </p:nvSpPr>
        <p:spPr bwMode="auto">
          <a:xfrm>
            <a:off x="7571971" y="79364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39"/>
          <p:cNvSpPr/>
          <p:nvPr/>
        </p:nvSpPr>
        <p:spPr bwMode="auto">
          <a:xfrm>
            <a:off x="6432242" y="79364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Motivación del Proyecto</a:t>
            </a:r>
          </a:p>
        </p:txBody>
      </p:sp>
      <p:sp>
        <p:nvSpPr>
          <p:cNvPr id="25" name="Rectangle 38"/>
          <p:cNvSpPr/>
          <p:nvPr/>
        </p:nvSpPr>
        <p:spPr bwMode="auto">
          <a:xfrm>
            <a:off x="5850902" y="794860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Quién es </a:t>
            </a:r>
            <a:r>
              <a:rPr lang="es-ES" sz="600" kern="0" spc="-3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AvanCard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38"/>
          <p:cNvSpPr/>
          <p:nvPr/>
        </p:nvSpPr>
        <p:spPr bwMode="auto">
          <a:xfrm>
            <a:off x="9312597" y="79364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38"/>
          <p:cNvSpPr/>
          <p:nvPr/>
        </p:nvSpPr>
        <p:spPr bwMode="auto">
          <a:xfrm>
            <a:off x="6996410" y="79364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Imagen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944" y="1820463"/>
            <a:ext cx="3083743" cy="4111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28 Grupo"/>
          <p:cNvGrpSpPr/>
          <p:nvPr/>
        </p:nvGrpSpPr>
        <p:grpSpPr>
          <a:xfrm>
            <a:off x="8495819" y="2993718"/>
            <a:ext cx="2885953" cy="1765138"/>
            <a:chOff x="8206422" y="4595149"/>
            <a:chExt cx="3985577" cy="2262851"/>
          </a:xfrm>
        </p:grpSpPr>
        <p:sp>
          <p:nvSpPr>
            <p:cNvPr id="30" name="29 Rectángulo"/>
            <p:cNvSpPr/>
            <p:nvPr/>
          </p:nvSpPr>
          <p:spPr>
            <a:xfrm>
              <a:off x="8206422" y="4595149"/>
              <a:ext cx="3985577" cy="2262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762" y="4877392"/>
              <a:ext cx="3180784" cy="1698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31 Grupo"/>
          <p:cNvGrpSpPr/>
          <p:nvPr/>
        </p:nvGrpSpPr>
        <p:grpSpPr>
          <a:xfrm>
            <a:off x="694481" y="3016878"/>
            <a:ext cx="2885953" cy="1718826"/>
            <a:chOff x="7951810" y="1647174"/>
            <a:chExt cx="4479403" cy="2778421"/>
          </a:xfrm>
        </p:grpSpPr>
        <p:sp>
          <p:nvSpPr>
            <p:cNvPr id="33" name="32 Rectángulo"/>
            <p:cNvSpPr/>
            <p:nvPr/>
          </p:nvSpPr>
          <p:spPr>
            <a:xfrm>
              <a:off x="7951810" y="1647174"/>
              <a:ext cx="4479403" cy="2778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1111" y="2071184"/>
              <a:ext cx="3860801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90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4073" y="866782"/>
            <a:ext cx="8023123" cy="1687965"/>
          </a:xfrm>
        </p:spPr>
        <p:txBody>
          <a:bodyPr/>
          <a:lstStyle/>
          <a:p>
            <a:r>
              <a:rPr lang="en-US" sz="5400" dirty="0" smtClean="0"/>
              <a:t>Julio Navarro</a:t>
            </a:r>
            <a:endParaRPr lang="es-ES" sz="5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593971" y="2171971"/>
            <a:ext cx="8023225" cy="414338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Ferrovial</a:t>
            </a:r>
            <a:endParaRPr lang="es-ES" sz="240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594072" y="2625472"/>
            <a:ext cx="8023225" cy="595274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Gerente</a:t>
            </a:r>
            <a:r>
              <a:rPr lang="en-US" sz="2000" dirty="0" smtClean="0"/>
              <a:t> </a:t>
            </a:r>
            <a:r>
              <a:rPr lang="en-US" sz="2000" dirty="0" err="1" smtClean="0"/>
              <a:t>Soluciones</a:t>
            </a:r>
            <a:r>
              <a:rPr lang="en-US" sz="2000" dirty="0" smtClean="0"/>
              <a:t> </a:t>
            </a:r>
            <a:r>
              <a:rPr lang="en-US" sz="2000" dirty="0" err="1" smtClean="0"/>
              <a:t>Movilidad</a:t>
            </a:r>
            <a:r>
              <a:rPr lang="en-US" sz="2000" dirty="0" smtClean="0"/>
              <a:t> y </a:t>
            </a:r>
            <a:r>
              <a:rPr lang="en-US" sz="2000" dirty="0" err="1" smtClean="0"/>
              <a:t>Colaboración</a:t>
            </a:r>
            <a:endParaRPr lang="en-US" sz="2000" dirty="0" smtClean="0"/>
          </a:p>
          <a:p>
            <a:r>
              <a:rPr lang="es-ES" sz="2000" dirty="0" smtClean="0"/>
              <a:t>jmnavarro@ferrovial.com</a:t>
            </a:r>
            <a:endParaRPr lang="es-ES" sz="2000" dirty="0"/>
          </a:p>
        </p:txBody>
      </p:sp>
      <p:pic>
        <p:nvPicPr>
          <p:cNvPr id="5" name="4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409" y="1590215"/>
            <a:ext cx="1979302" cy="2003342"/>
          </a:xfrm>
        </p:spPr>
      </p:pic>
      <p:sp>
        <p:nvSpPr>
          <p:cNvPr id="25" name="Marcador de texto 19"/>
          <p:cNvSpPr txBox="1">
            <a:spLocks/>
          </p:cNvSpPr>
          <p:nvPr/>
        </p:nvSpPr>
        <p:spPr>
          <a:xfrm>
            <a:off x="3593969" y="3386388"/>
            <a:ext cx="8023225" cy="4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 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@julionavarro74</a:t>
            </a:r>
            <a:endParaRPr lang="es-ES" sz="2400" dirty="0"/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3675355" y="3882006"/>
            <a:ext cx="8023123" cy="1687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5400" dirty="0" smtClean="0"/>
              <a:t>Javier Andrés</a:t>
            </a:r>
            <a:endParaRPr lang="es-ES" sz="5400" dirty="0"/>
          </a:p>
        </p:txBody>
      </p:sp>
      <p:sp>
        <p:nvSpPr>
          <p:cNvPr id="31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675253" y="5187195"/>
            <a:ext cx="8023225" cy="414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everis</a:t>
            </a:r>
            <a:endParaRPr lang="es-ES" sz="2400" dirty="0"/>
          </a:p>
        </p:txBody>
      </p:sp>
      <p:sp>
        <p:nvSpPr>
          <p:cNvPr id="32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675354" y="5793096"/>
            <a:ext cx="8023225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Director de Digital Channels</a:t>
            </a:r>
            <a:endParaRPr lang="es-ES" sz="2000" dirty="0"/>
          </a:p>
        </p:txBody>
      </p:sp>
      <p:sp>
        <p:nvSpPr>
          <p:cNvPr id="33" name="Marcador de texto 19"/>
          <p:cNvSpPr txBox="1">
            <a:spLocks/>
          </p:cNvSpPr>
          <p:nvPr/>
        </p:nvSpPr>
        <p:spPr>
          <a:xfrm>
            <a:off x="3675253" y="6255403"/>
            <a:ext cx="8023225" cy="4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 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@</a:t>
            </a:r>
            <a:r>
              <a:rPr lang="en-US" sz="2400" dirty="0" err="1" smtClean="0"/>
              <a:t>JavierAndresM</a:t>
            </a:r>
            <a:endParaRPr lang="es-ES" sz="2400" dirty="0"/>
          </a:p>
        </p:txBody>
      </p:sp>
      <p:pic>
        <p:nvPicPr>
          <p:cNvPr id="41" name="13 Marcador de posición de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409" y="4321701"/>
            <a:ext cx="2115180" cy="2140871"/>
          </a:xfrm>
          <a:prstGeom prst="ellipse">
            <a:avLst/>
          </a:prstGeom>
        </p:spPr>
      </p:pic>
      <p:grpSp>
        <p:nvGrpSpPr>
          <p:cNvPr id="44" name="43 Grupo"/>
          <p:cNvGrpSpPr/>
          <p:nvPr/>
        </p:nvGrpSpPr>
        <p:grpSpPr>
          <a:xfrm>
            <a:off x="8808651" y="4676433"/>
            <a:ext cx="2885953" cy="1765139"/>
            <a:chOff x="8206422" y="4595149"/>
            <a:chExt cx="3985577" cy="2262851"/>
          </a:xfrm>
        </p:grpSpPr>
        <p:sp>
          <p:nvSpPr>
            <p:cNvPr id="45" name="44 Rectángulo"/>
            <p:cNvSpPr/>
            <p:nvPr/>
          </p:nvSpPr>
          <p:spPr>
            <a:xfrm>
              <a:off x="8206422" y="4595149"/>
              <a:ext cx="3985577" cy="2262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762" y="4877392"/>
              <a:ext cx="3180784" cy="1698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46 Grupo"/>
          <p:cNvGrpSpPr/>
          <p:nvPr/>
        </p:nvGrpSpPr>
        <p:grpSpPr>
          <a:xfrm>
            <a:off x="8808651" y="1863763"/>
            <a:ext cx="2885953" cy="1718826"/>
            <a:chOff x="7951810" y="1647174"/>
            <a:chExt cx="4479403" cy="2778421"/>
          </a:xfrm>
        </p:grpSpPr>
        <p:sp>
          <p:nvSpPr>
            <p:cNvPr id="48" name="47 Rectángulo"/>
            <p:cNvSpPr/>
            <p:nvPr/>
          </p:nvSpPr>
          <p:spPr>
            <a:xfrm>
              <a:off x="7951810" y="1647174"/>
              <a:ext cx="4479403" cy="2778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1111" y="2071184"/>
              <a:ext cx="3860801" cy="1930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77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4073" y="866782"/>
            <a:ext cx="8023123" cy="1687965"/>
          </a:xfrm>
        </p:spPr>
        <p:txBody>
          <a:bodyPr/>
          <a:lstStyle/>
          <a:p>
            <a:r>
              <a:rPr lang="en-US" sz="5400" dirty="0" smtClean="0"/>
              <a:t>Julio Navarro</a:t>
            </a:r>
            <a:endParaRPr lang="es-ES" sz="5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593971" y="2171971"/>
            <a:ext cx="8023225" cy="414338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Ferrovial</a:t>
            </a:r>
            <a:endParaRPr lang="es-ES" sz="240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594072" y="2625472"/>
            <a:ext cx="8023225" cy="595274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Gerente</a:t>
            </a:r>
            <a:r>
              <a:rPr lang="en-US" sz="2000" dirty="0" smtClean="0"/>
              <a:t> </a:t>
            </a:r>
            <a:r>
              <a:rPr lang="en-US" sz="2000" dirty="0" err="1" smtClean="0"/>
              <a:t>Soluciones</a:t>
            </a:r>
            <a:r>
              <a:rPr lang="en-US" sz="2000" dirty="0" smtClean="0"/>
              <a:t> </a:t>
            </a:r>
            <a:r>
              <a:rPr lang="en-US" sz="2000" dirty="0" err="1" smtClean="0"/>
              <a:t>Movilidad</a:t>
            </a:r>
            <a:r>
              <a:rPr lang="en-US" sz="2000" dirty="0" smtClean="0"/>
              <a:t> y </a:t>
            </a:r>
            <a:r>
              <a:rPr lang="en-US" sz="2000" dirty="0" err="1" smtClean="0"/>
              <a:t>Colaboración</a:t>
            </a:r>
            <a:endParaRPr lang="en-US" sz="2000" dirty="0" smtClean="0"/>
          </a:p>
          <a:p>
            <a:r>
              <a:rPr lang="es-ES" sz="2000" dirty="0" smtClean="0"/>
              <a:t>jmnavarro@ferrovial.com</a:t>
            </a:r>
            <a:endParaRPr lang="es-ES" sz="2000" dirty="0"/>
          </a:p>
        </p:txBody>
      </p:sp>
      <p:pic>
        <p:nvPicPr>
          <p:cNvPr id="5" name="4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409" y="1590215"/>
            <a:ext cx="1979302" cy="2003342"/>
          </a:xfrm>
        </p:spPr>
      </p:pic>
      <p:sp>
        <p:nvSpPr>
          <p:cNvPr id="25" name="Marcador de texto 19"/>
          <p:cNvSpPr txBox="1">
            <a:spLocks/>
          </p:cNvSpPr>
          <p:nvPr/>
        </p:nvSpPr>
        <p:spPr>
          <a:xfrm>
            <a:off x="3593969" y="3386388"/>
            <a:ext cx="8023225" cy="4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 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@julionavarro74</a:t>
            </a:r>
            <a:endParaRPr lang="es-ES" sz="2400" dirty="0"/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3675355" y="3882006"/>
            <a:ext cx="8023123" cy="1687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5400" dirty="0" smtClean="0"/>
              <a:t>Javier Andrés</a:t>
            </a:r>
            <a:endParaRPr lang="es-ES" sz="5400" dirty="0"/>
          </a:p>
        </p:txBody>
      </p:sp>
      <p:sp>
        <p:nvSpPr>
          <p:cNvPr id="31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675253" y="5187195"/>
            <a:ext cx="8023225" cy="414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everis</a:t>
            </a:r>
            <a:endParaRPr lang="es-ES" sz="2400" dirty="0"/>
          </a:p>
        </p:txBody>
      </p:sp>
      <p:sp>
        <p:nvSpPr>
          <p:cNvPr id="32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675354" y="5793096"/>
            <a:ext cx="8023225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Director de Digital Channels</a:t>
            </a:r>
            <a:endParaRPr lang="es-ES" sz="2000" dirty="0"/>
          </a:p>
        </p:txBody>
      </p:sp>
      <p:sp>
        <p:nvSpPr>
          <p:cNvPr id="33" name="Marcador de texto 19"/>
          <p:cNvSpPr txBox="1">
            <a:spLocks/>
          </p:cNvSpPr>
          <p:nvPr/>
        </p:nvSpPr>
        <p:spPr>
          <a:xfrm>
            <a:off x="3675253" y="6255403"/>
            <a:ext cx="8023225" cy="414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 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@</a:t>
            </a:r>
            <a:r>
              <a:rPr lang="en-US" sz="2400" dirty="0" err="1" smtClean="0"/>
              <a:t>JavierAndresM</a:t>
            </a:r>
            <a:endParaRPr lang="es-ES" sz="2400" dirty="0"/>
          </a:p>
        </p:txBody>
      </p:sp>
      <p:pic>
        <p:nvPicPr>
          <p:cNvPr id="41" name="13 Marcador de posición de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409" y="4321701"/>
            <a:ext cx="2115180" cy="2140871"/>
          </a:xfrm>
          <a:prstGeom prst="ellipse">
            <a:avLst/>
          </a:prstGeom>
        </p:spPr>
      </p:pic>
      <p:grpSp>
        <p:nvGrpSpPr>
          <p:cNvPr id="44" name="43 Grupo"/>
          <p:cNvGrpSpPr/>
          <p:nvPr/>
        </p:nvGrpSpPr>
        <p:grpSpPr>
          <a:xfrm>
            <a:off x="8808651" y="4676433"/>
            <a:ext cx="2885953" cy="1765139"/>
            <a:chOff x="8206422" y="4595149"/>
            <a:chExt cx="3985577" cy="2262851"/>
          </a:xfrm>
        </p:grpSpPr>
        <p:sp>
          <p:nvSpPr>
            <p:cNvPr id="45" name="44 Rectángulo"/>
            <p:cNvSpPr/>
            <p:nvPr/>
          </p:nvSpPr>
          <p:spPr>
            <a:xfrm>
              <a:off x="8206422" y="4595149"/>
              <a:ext cx="3985577" cy="2262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762" y="4877392"/>
              <a:ext cx="3180784" cy="1698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46 Grupo"/>
          <p:cNvGrpSpPr/>
          <p:nvPr/>
        </p:nvGrpSpPr>
        <p:grpSpPr>
          <a:xfrm>
            <a:off x="8808651" y="1863763"/>
            <a:ext cx="2885953" cy="1718826"/>
            <a:chOff x="7951810" y="1647174"/>
            <a:chExt cx="4479403" cy="2778421"/>
          </a:xfrm>
        </p:grpSpPr>
        <p:sp>
          <p:nvSpPr>
            <p:cNvPr id="48" name="47 Rectángulo"/>
            <p:cNvSpPr/>
            <p:nvPr/>
          </p:nvSpPr>
          <p:spPr>
            <a:xfrm>
              <a:off x="7951810" y="1647174"/>
              <a:ext cx="4479403" cy="2778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1111" y="2071184"/>
              <a:ext cx="3860801" cy="1930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0892" y="2848013"/>
            <a:ext cx="10515600" cy="1325563"/>
          </a:xfrm>
        </p:spPr>
        <p:txBody>
          <a:bodyPr/>
          <a:lstStyle/>
          <a:p>
            <a:pPr>
              <a:spcAft>
                <a:spcPts val="3600"/>
              </a:spcAft>
            </a:pPr>
            <a:r>
              <a:rPr lang="es-ES" sz="5400" b="1" dirty="0" smtClean="0"/>
              <a:t>Caso </a:t>
            </a:r>
            <a:r>
              <a:rPr lang="es-ES" sz="5400" b="1" dirty="0"/>
              <a:t>de éxito </a:t>
            </a:r>
            <a:r>
              <a:rPr lang="es-ES" sz="5400" b="1" dirty="0" smtClean="0"/>
              <a:t>Ferrovial: </a:t>
            </a:r>
            <a:br>
              <a:rPr lang="es-ES" sz="5400" b="1" dirty="0" smtClean="0"/>
            </a:br>
            <a:r>
              <a:rPr lang="es-ES" sz="4800" dirty="0" smtClean="0"/>
              <a:t>Transformación </a:t>
            </a:r>
            <a:r>
              <a:rPr lang="es-ES" sz="4800" dirty="0"/>
              <a:t>de la gestión integral del </a:t>
            </a:r>
            <a:r>
              <a:rPr lang="es-ES" sz="4800" dirty="0" smtClean="0"/>
              <a:t>conocimiento</a:t>
            </a:r>
            <a:endParaRPr lang="es-ES" sz="4800" dirty="0"/>
          </a:p>
        </p:txBody>
      </p:sp>
      <p:sp>
        <p:nvSpPr>
          <p:cNvPr id="3" name="2 Rectángulo"/>
          <p:cNvSpPr/>
          <p:nvPr/>
        </p:nvSpPr>
        <p:spPr>
          <a:xfrm>
            <a:off x="324091" y="7279704"/>
            <a:ext cx="12192000" cy="2529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0514" y="7655941"/>
            <a:ext cx="3328741" cy="177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531" y="7492745"/>
            <a:ext cx="38608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4"/>
          <p:cNvSpPr/>
          <p:nvPr/>
        </p:nvSpPr>
        <p:spPr bwMode="auto">
          <a:xfrm>
            <a:off x="2153752" y="1578719"/>
            <a:ext cx="7355748" cy="144016"/>
          </a:xfrm>
          <a:prstGeom prst="rect">
            <a:avLst/>
          </a:prstGeom>
          <a:solidFill>
            <a:srgbClr val="A4BDDB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55343" tIns="182760" rIns="155343" bIns="182760" numCol="1" rtlCol="0" anchor="t" anchorCtr="0" compatLnSpc="1">
            <a:prstTxWarp prst="textNoShape">
              <a:avLst/>
            </a:prstTxWarp>
          </a:bodyPr>
          <a:lstStyle/>
          <a:p>
            <a:pPr defTabSz="913477"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2400" kern="0" spc="-40" dirty="0">
              <a:latin typeface="Segoe UI Light" pitchFamily="34" charset="0"/>
            </a:endParaRPr>
          </a:p>
        </p:txBody>
      </p:sp>
      <p:sp>
        <p:nvSpPr>
          <p:cNvPr id="7" name="Rectangle 39"/>
          <p:cNvSpPr/>
          <p:nvPr/>
        </p:nvSpPr>
        <p:spPr bwMode="auto">
          <a:xfrm>
            <a:off x="2153752" y="2459923"/>
            <a:ext cx="1714546" cy="1543197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0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20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38"/>
          <p:cNvSpPr/>
          <p:nvPr/>
        </p:nvSpPr>
        <p:spPr bwMode="auto">
          <a:xfrm>
            <a:off x="4044847" y="2459923"/>
            <a:ext cx="1714546" cy="154675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0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20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upo 29"/>
          <p:cNvGrpSpPr/>
          <p:nvPr/>
        </p:nvGrpSpPr>
        <p:grpSpPr>
          <a:xfrm>
            <a:off x="5935943" y="2459923"/>
            <a:ext cx="1714546" cy="1543197"/>
            <a:chOff x="4742859" y="2149964"/>
            <a:chExt cx="1714546" cy="1543197"/>
          </a:xfrm>
        </p:grpSpPr>
        <p:sp>
          <p:nvSpPr>
            <p:cNvPr id="12" name="Rectangle 39"/>
            <p:cNvSpPr/>
            <p:nvPr/>
          </p:nvSpPr>
          <p:spPr bwMode="auto">
            <a:xfrm>
              <a:off x="4742859" y="2149964"/>
              <a:ext cx="1714546" cy="1543197"/>
            </a:xfrm>
            <a:prstGeom prst="rect">
              <a:avLst/>
            </a:prstGeom>
            <a:solidFill>
              <a:srgbClr val="9AAA04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Objetivos del proyecto</a:t>
              </a:r>
              <a:endParaRPr lang="es-ES" sz="20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4"/>
            <p:cNvSpPr/>
            <p:nvPr/>
          </p:nvSpPr>
          <p:spPr bwMode="auto">
            <a:xfrm>
              <a:off x="5835403" y="3159100"/>
              <a:ext cx="438851" cy="410578"/>
            </a:xfrm>
            <a:custGeom>
              <a:avLst/>
              <a:gdLst/>
              <a:ahLst/>
              <a:cxnLst/>
              <a:rect l="l" t="t" r="r" b="b"/>
              <a:pathLst>
                <a:path w="1708728" h="1708728">
                  <a:moveTo>
                    <a:pt x="1265381" y="224304"/>
                  </a:moveTo>
                  <a:cubicBezTo>
                    <a:pt x="1089601" y="448959"/>
                    <a:pt x="923347" y="759340"/>
                    <a:pt x="766617" y="1212595"/>
                  </a:cubicBezTo>
                  <a:cubicBezTo>
                    <a:pt x="602960" y="1095601"/>
                    <a:pt x="744104" y="1207207"/>
                    <a:pt x="275647" y="861613"/>
                  </a:cubicBezTo>
                  <a:lnTo>
                    <a:pt x="147492" y="1167857"/>
                  </a:lnTo>
                  <a:cubicBezTo>
                    <a:pt x="288587" y="1202301"/>
                    <a:pt x="596369" y="1293894"/>
                    <a:pt x="785090" y="1471213"/>
                  </a:cubicBezTo>
                  <a:cubicBezTo>
                    <a:pt x="937826" y="1029456"/>
                    <a:pt x="1271539" y="706760"/>
                    <a:pt x="1514763" y="445977"/>
                  </a:cubicBezTo>
                  <a:close/>
                  <a:moveTo>
                    <a:pt x="854364" y="0"/>
                  </a:moveTo>
                  <a:cubicBezTo>
                    <a:pt x="1326216" y="0"/>
                    <a:pt x="1708728" y="382512"/>
                    <a:pt x="1708728" y="854364"/>
                  </a:cubicBezTo>
                  <a:cubicBezTo>
                    <a:pt x="1708728" y="1326216"/>
                    <a:pt x="1326216" y="1708728"/>
                    <a:pt x="854364" y="1708728"/>
                  </a:cubicBezTo>
                  <a:cubicBezTo>
                    <a:pt x="382512" y="1708728"/>
                    <a:pt x="0" y="1326216"/>
                    <a:pt x="0" y="854364"/>
                  </a:cubicBezTo>
                  <a:cubicBezTo>
                    <a:pt x="0" y="382512"/>
                    <a:pt x="382512" y="0"/>
                    <a:pt x="8543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41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upo 27"/>
          <p:cNvGrpSpPr/>
          <p:nvPr/>
        </p:nvGrpSpPr>
        <p:grpSpPr>
          <a:xfrm>
            <a:off x="7789605" y="4136423"/>
            <a:ext cx="1714546" cy="1543197"/>
            <a:chOff x="6596521" y="3826464"/>
            <a:chExt cx="1714546" cy="1543197"/>
          </a:xfrm>
        </p:grpSpPr>
        <p:sp>
          <p:nvSpPr>
            <p:cNvPr id="15" name="Rectangle 38"/>
            <p:cNvSpPr/>
            <p:nvPr/>
          </p:nvSpPr>
          <p:spPr bwMode="auto">
            <a:xfrm>
              <a:off x="6596521" y="3826464"/>
              <a:ext cx="1714546" cy="1543197"/>
            </a:xfrm>
            <a:prstGeom prst="rect">
              <a:avLst/>
            </a:prstGeom>
            <a:solidFill>
              <a:srgbClr val="9AAA04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Q&amp;A</a:t>
              </a:r>
            </a:p>
          </p:txBody>
        </p:sp>
        <p:sp>
          <p:nvSpPr>
            <p:cNvPr id="16" name="4 Elipse"/>
            <p:cNvSpPr/>
            <p:nvPr/>
          </p:nvSpPr>
          <p:spPr bwMode="auto">
            <a:xfrm>
              <a:off x="7788596" y="4869160"/>
              <a:ext cx="335559" cy="30200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000" b="1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?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upo 6"/>
          <p:cNvGrpSpPr/>
          <p:nvPr/>
        </p:nvGrpSpPr>
        <p:grpSpPr>
          <a:xfrm>
            <a:off x="4044847" y="4136423"/>
            <a:ext cx="1714546" cy="1543197"/>
            <a:chOff x="2851763" y="3826464"/>
            <a:chExt cx="1714546" cy="1543197"/>
          </a:xfrm>
        </p:grpSpPr>
        <p:sp>
          <p:nvSpPr>
            <p:cNvPr id="18" name="Rectangle 39"/>
            <p:cNvSpPr/>
            <p:nvPr/>
          </p:nvSpPr>
          <p:spPr bwMode="auto">
            <a:xfrm>
              <a:off x="2851763" y="3826464"/>
              <a:ext cx="1714546" cy="1543197"/>
            </a:xfrm>
            <a:prstGeom prst="rect">
              <a:avLst/>
            </a:prstGeom>
            <a:solidFill>
              <a:srgbClr val="9AAA04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Beneficios obtenidos</a:t>
              </a:r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white">
            <a:xfrm>
              <a:off x="3867289" y="4620440"/>
              <a:ext cx="618602" cy="608760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s-ES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upo 4"/>
          <p:cNvGrpSpPr/>
          <p:nvPr/>
        </p:nvGrpSpPr>
        <p:grpSpPr>
          <a:xfrm>
            <a:off x="7794954" y="2459923"/>
            <a:ext cx="1714546" cy="1543197"/>
            <a:chOff x="6601870" y="2149964"/>
            <a:chExt cx="1714546" cy="1543197"/>
          </a:xfrm>
        </p:grpSpPr>
        <p:sp>
          <p:nvSpPr>
            <p:cNvPr id="21" name="Rectangle 38"/>
            <p:cNvSpPr/>
            <p:nvPr/>
          </p:nvSpPr>
          <p:spPr bwMode="auto">
            <a:xfrm>
              <a:off x="6601870" y="2149964"/>
              <a:ext cx="1714546" cy="1543197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Retos</a:t>
              </a:r>
              <a:endParaRPr lang="es-ES" sz="20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C:\Users\v-crwalk\AppData\Local\MetroStyleAddIn\Icons\Outside The Box.wmf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953" y="2946066"/>
              <a:ext cx="520843" cy="605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Freeform 159"/>
            <p:cNvSpPr>
              <a:spLocks noEditPoints="1"/>
            </p:cNvSpPr>
            <p:nvPr/>
          </p:nvSpPr>
          <p:spPr bwMode="black">
            <a:xfrm>
              <a:off x="7303210" y="3080100"/>
              <a:ext cx="301168" cy="453142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75" tIns="41138" rIns="82275" bIns="41138" numCol="1" anchor="t" anchorCtr="0" compatLnSpc="1">
              <a:prstTxWarp prst="textNoShape">
                <a:avLst/>
              </a:prstTxWarp>
            </a:bodyPr>
            <a:lstStyle/>
            <a:p>
              <a:pPr defTabSz="912650"/>
              <a:endParaRPr lang="es-ES" sz="130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upo 11"/>
          <p:cNvGrpSpPr/>
          <p:nvPr/>
        </p:nvGrpSpPr>
        <p:grpSpPr>
          <a:xfrm>
            <a:off x="5935943" y="4136423"/>
            <a:ext cx="1714546" cy="1546751"/>
            <a:chOff x="4742859" y="3826464"/>
            <a:chExt cx="1714546" cy="1546751"/>
          </a:xfrm>
        </p:grpSpPr>
        <p:sp>
          <p:nvSpPr>
            <p:cNvPr id="25" name="Rectangle 38"/>
            <p:cNvSpPr/>
            <p:nvPr/>
          </p:nvSpPr>
          <p:spPr bwMode="auto">
            <a:xfrm>
              <a:off x="4742859" y="3826464"/>
              <a:ext cx="1714546" cy="1546751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Lecciones aprendidas</a:t>
              </a:r>
            </a:p>
          </p:txBody>
        </p:sp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A1DA"/>
                </a:clrFrom>
                <a:clrTo>
                  <a:srgbClr val="00A1D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647432"/>
              <a:ext cx="581768" cy="58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upo 5"/>
          <p:cNvGrpSpPr/>
          <p:nvPr/>
        </p:nvGrpSpPr>
        <p:grpSpPr>
          <a:xfrm>
            <a:off x="2153752" y="4136423"/>
            <a:ext cx="1821537" cy="1676500"/>
            <a:chOff x="960668" y="3826464"/>
            <a:chExt cx="1821537" cy="1676500"/>
          </a:xfrm>
        </p:grpSpPr>
        <p:sp>
          <p:nvSpPr>
            <p:cNvPr id="28" name="Rectangle 39"/>
            <p:cNvSpPr/>
            <p:nvPr/>
          </p:nvSpPr>
          <p:spPr bwMode="auto">
            <a:xfrm>
              <a:off x="960668" y="3826464"/>
              <a:ext cx="1714546" cy="1543197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Solución</a:t>
              </a:r>
            </a:p>
          </p:txBody>
        </p: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0481B4"/>
                </a:clrFrom>
                <a:clrTo>
                  <a:srgbClr val="0481B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098" y="4163857"/>
              <a:ext cx="1339107" cy="133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Rectangle 1"/>
          <p:cNvSpPr/>
          <p:nvPr/>
        </p:nvSpPr>
        <p:spPr>
          <a:xfrm>
            <a:off x="2151768" y="816104"/>
            <a:ext cx="20053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4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4400" kern="0" spc="-40" dirty="0" smtClean="0">
                <a:latin typeface="Segoe UI Light" pitchFamily="34" charset="0"/>
              </a:rPr>
              <a:t>Agenda</a:t>
            </a:r>
            <a:endParaRPr lang="es-ES" sz="3600" kern="0" spc="-4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Grupo Ferrovial</a:t>
            </a:r>
            <a:endParaRPr lang="es-ES" dirty="0"/>
          </a:p>
        </p:txBody>
      </p:sp>
      <p:sp>
        <p:nvSpPr>
          <p:cNvPr id="6" name="Rectangle 39"/>
          <p:cNvSpPr/>
          <p:nvPr/>
        </p:nvSpPr>
        <p:spPr bwMode="auto">
          <a:xfrm>
            <a:off x="6022094" y="455141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upo 2"/>
          <p:cNvGrpSpPr/>
          <p:nvPr/>
        </p:nvGrpSpPr>
        <p:grpSpPr>
          <a:xfrm>
            <a:off x="7006072" y="797572"/>
            <a:ext cx="3957605" cy="482530"/>
            <a:chOff x="1334475" y="451160"/>
            <a:chExt cx="6765917" cy="827046"/>
          </a:xfrm>
        </p:grpSpPr>
        <p:sp>
          <p:nvSpPr>
            <p:cNvPr id="8" name="Rectangle 38"/>
            <p:cNvSpPr/>
            <p:nvPr/>
          </p:nvSpPr>
          <p:spPr bwMode="auto">
            <a:xfrm>
              <a:off x="6243775" y="451160"/>
              <a:ext cx="892116" cy="824960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Lecciones aprendidas</a:t>
              </a:r>
            </a:p>
          </p:txBody>
        </p:sp>
        <p:sp>
          <p:nvSpPr>
            <p:cNvPr id="9" name="Rectangle 39"/>
            <p:cNvSpPr/>
            <p:nvPr/>
          </p:nvSpPr>
          <p:spPr bwMode="auto">
            <a:xfrm>
              <a:off x="5259797" y="451160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Beneficios obtenidos</a:t>
              </a:r>
            </a:p>
          </p:txBody>
        </p:sp>
        <p:sp>
          <p:nvSpPr>
            <p:cNvPr id="10" name="Rectangle 39"/>
            <p:cNvSpPr/>
            <p:nvPr/>
          </p:nvSpPr>
          <p:spPr bwMode="auto">
            <a:xfrm>
              <a:off x="4275819" y="451160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Solución</a:t>
              </a:r>
            </a:p>
          </p:txBody>
        </p:sp>
        <p:sp>
          <p:nvSpPr>
            <p:cNvPr id="11" name="Rectangle 39"/>
            <p:cNvSpPr/>
            <p:nvPr/>
          </p:nvSpPr>
          <p:spPr bwMode="auto">
            <a:xfrm>
              <a:off x="2318453" y="453245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Objetivos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38"/>
            <p:cNvSpPr/>
            <p:nvPr/>
          </p:nvSpPr>
          <p:spPr bwMode="auto">
            <a:xfrm>
              <a:off x="1334475" y="453245"/>
              <a:ext cx="892116" cy="824961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everis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38"/>
            <p:cNvSpPr/>
            <p:nvPr/>
          </p:nvSpPr>
          <p:spPr bwMode="auto">
            <a:xfrm>
              <a:off x="7208276" y="451160"/>
              <a:ext cx="892116" cy="823064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Q&amp;A</a:t>
              </a:r>
            </a:p>
          </p:txBody>
        </p:sp>
        <p:sp>
          <p:nvSpPr>
            <p:cNvPr id="14" name="Rectangle 38"/>
            <p:cNvSpPr/>
            <p:nvPr/>
          </p:nvSpPr>
          <p:spPr bwMode="auto">
            <a:xfrm>
              <a:off x="3285737" y="453245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Retos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24" name="1023 Grupo"/>
          <p:cNvGrpSpPr/>
          <p:nvPr/>
        </p:nvGrpSpPr>
        <p:grpSpPr>
          <a:xfrm>
            <a:off x="5849769" y="2760357"/>
            <a:ext cx="6275409" cy="3856081"/>
            <a:chOff x="2851474" y="1379372"/>
            <a:chExt cx="8915952" cy="5478628"/>
          </a:xfrm>
        </p:grpSpPr>
        <p:sp>
          <p:nvSpPr>
            <p:cNvPr id="3" name="2 Rectángulo"/>
            <p:cNvSpPr/>
            <p:nvPr/>
          </p:nvSpPr>
          <p:spPr>
            <a:xfrm>
              <a:off x="2851474" y="1564108"/>
              <a:ext cx="8687343" cy="5221705"/>
            </a:xfrm>
            <a:prstGeom prst="rect">
              <a:avLst/>
            </a:prstGeom>
            <a:solidFill>
              <a:srgbClr val="E4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70787" y="1379372"/>
              <a:ext cx="8796639" cy="5478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5" y="1730971"/>
            <a:ext cx="5825624" cy="541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9769" y="1621969"/>
            <a:ext cx="6005512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5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everis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everis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 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NTT DATA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una gran compañía de servicios de consultoría de negocio, estrategia, desarrollo y mantenimiento de aplicaciones tecnológicas y </a:t>
            </a:r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outsourcing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6" name="Rectangle 39"/>
          <p:cNvSpPr/>
          <p:nvPr/>
        </p:nvSpPr>
        <p:spPr bwMode="auto">
          <a:xfrm>
            <a:off x="6615042" y="455931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upo 2"/>
          <p:cNvGrpSpPr/>
          <p:nvPr/>
        </p:nvGrpSpPr>
        <p:grpSpPr>
          <a:xfrm>
            <a:off x="6022094" y="796464"/>
            <a:ext cx="4941583" cy="482532"/>
            <a:chOff x="-347733" y="449261"/>
            <a:chExt cx="8448125" cy="827049"/>
          </a:xfrm>
        </p:grpSpPr>
        <p:sp>
          <p:nvSpPr>
            <p:cNvPr id="8" name="Rectangle 38"/>
            <p:cNvSpPr/>
            <p:nvPr/>
          </p:nvSpPr>
          <p:spPr bwMode="auto">
            <a:xfrm>
              <a:off x="6243775" y="451160"/>
              <a:ext cx="892116" cy="824960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Lecciones aprendidas</a:t>
              </a:r>
            </a:p>
          </p:txBody>
        </p:sp>
        <p:sp>
          <p:nvSpPr>
            <p:cNvPr id="9" name="Rectangle 39"/>
            <p:cNvSpPr/>
            <p:nvPr/>
          </p:nvSpPr>
          <p:spPr bwMode="auto">
            <a:xfrm>
              <a:off x="5259797" y="451160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Beneficios obtenidos</a:t>
              </a:r>
            </a:p>
          </p:txBody>
        </p:sp>
        <p:sp>
          <p:nvSpPr>
            <p:cNvPr id="10" name="Rectangle 39"/>
            <p:cNvSpPr/>
            <p:nvPr/>
          </p:nvSpPr>
          <p:spPr bwMode="auto">
            <a:xfrm>
              <a:off x="4275819" y="451160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Solución</a:t>
              </a:r>
            </a:p>
          </p:txBody>
        </p:sp>
        <p:sp>
          <p:nvSpPr>
            <p:cNvPr id="11" name="Rectangle 39"/>
            <p:cNvSpPr/>
            <p:nvPr/>
          </p:nvSpPr>
          <p:spPr bwMode="auto">
            <a:xfrm>
              <a:off x="2318453" y="453245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Objetivos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38"/>
            <p:cNvSpPr/>
            <p:nvPr/>
          </p:nvSpPr>
          <p:spPr bwMode="auto">
            <a:xfrm>
              <a:off x="-347733" y="449261"/>
              <a:ext cx="892117" cy="824963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Grupo </a:t>
              </a:r>
              <a:r>
                <a:rPr lang="es-ES" sz="600" kern="0" spc="-3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Ferrrovial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38"/>
            <p:cNvSpPr/>
            <p:nvPr/>
          </p:nvSpPr>
          <p:spPr bwMode="auto">
            <a:xfrm>
              <a:off x="7208276" y="451160"/>
              <a:ext cx="892116" cy="823064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Q&amp;A</a:t>
              </a:r>
            </a:p>
          </p:txBody>
        </p:sp>
        <p:sp>
          <p:nvSpPr>
            <p:cNvPr id="14" name="Rectangle 38"/>
            <p:cNvSpPr/>
            <p:nvPr/>
          </p:nvSpPr>
          <p:spPr bwMode="auto">
            <a:xfrm>
              <a:off x="3285737" y="453245"/>
              <a:ext cx="892116" cy="823065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6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Retos</a:t>
              </a:r>
              <a:endPara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16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964" y="2686051"/>
            <a:ext cx="5644692" cy="4029974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82" y="2762249"/>
            <a:ext cx="7300576" cy="35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Objetivos</a:t>
            </a:r>
            <a:endParaRPr lang="es-ES" sz="4000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s-ES" b="1" u="sng" dirty="0" smtClean="0"/>
              <a:t>Gestión de conocimiento transversal a toda la organización</a:t>
            </a:r>
            <a:r>
              <a:rPr lang="es-ES" b="1" dirty="0" smtClean="0"/>
              <a:t>, en toda su geografía y para todas las líneas de negocio</a:t>
            </a:r>
          </a:p>
          <a:p>
            <a:pPr lvl="1">
              <a:spcAft>
                <a:spcPts val="1200"/>
              </a:spcAft>
            </a:pPr>
            <a:r>
              <a:rPr lang="es-ES" dirty="0"/>
              <a:t>Incrementar </a:t>
            </a:r>
            <a:r>
              <a:rPr lang="es-ES" dirty="0" err="1"/>
              <a:t>engagement</a:t>
            </a:r>
            <a:r>
              <a:rPr lang="es-ES" dirty="0"/>
              <a:t> de empleados y participación global</a:t>
            </a:r>
          </a:p>
          <a:p>
            <a:pPr lvl="1">
              <a:spcAft>
                <a:spcPts val="1200"/>
              </a:spcAft>
            </a:pPr>
            <a:r>
              <a:rPr lang="es-ES" dirty="0" smtClean="0"/>
              <a:t>Mejora de comunicación interna, global y local </a:t>
            </a:r>
          </a:p>
          <a:p>
            <a:pPr lvl="1">
              <a:spcAft>
                <a:spcPts val="1200"/>
              </a:spcAft>
            </a:pPr>
            <a:r>
              <a:rPr lang="es-ES" dirty="0" smtClean="0"/>
              <a:t>Estandarización, industrialización y homogeneización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s-ES" dirty="0"/>
          </a:p>
        </p:txBody>
      </p:sp>
      <p:sp>
        <p:nvSpPr>
          <p:cNvPr id="25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39"/>
          <p:cNvSpPr/>
          <p:nvPr/>
        </p:nvSpPr>
        <p:spPr bwMode="auto">
          <a:xfrm>
            <a:off x="7409822" y="461079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38"/>
          <p:cNvSpPr/>
          <p:nvPr/>
        </p:nvSpPr>
        <p:spPr bwMode="auto">
          <a:xfrm>
            <a:off x="10079125" y="803937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30" name="Rectangle 39"/>
          <p:cNvSpPr/>
          <p:nvPr/>
        </p:nvSpPr>
        <p:spPr bwMode="auto">
          <a:xfrm>
            <a:off x="9503565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31" name="Rectangle 39"/>
          <p:cNvSpPr/>
          <p:nvPr/>
        </p:nvSpPr>
        <p:spPr bwMode="auto">
          <a:xfrm>
            <a:off x="8928004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Solución</a:t>
            </a:r>
          </a:p>
        </p:txBody>
      </p:sp>
      <p:sp>
        <p:nvSpPr>
          <p:cNvPr id="32" name="Rectangle 39"/>
          <p:cNvSpPr/>
          <p:nvPr/>
        </p:nvSpPr>
        <p:spPr bwMode="auto">
          <a:xfrm>
            <a:off x="6828482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8"/>
          <p:cNvSpPr/>
          <p:nvPr/>
        </p:nvSpPr>
        <p:spPr bwMode="auto">
          <a:xfrm>
            <a:off x="10643293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34" name="Rectangle 38"/>
          <p:cNvSpPr/>
          <p:nvPr/>
        </p:nvSpPr>
        <p:spPr bwMode="auto">
          <a:xfrm>
            <a:off x="8348873" y="805153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3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Retos</a:t>
            </a:r>
            <a:endParaRPr lang="es-ES" sz="4000" dirty="0"/>
          </a:p>
        </p:txBody>
      </p:sp>
      <p:sp>
        <p:nvSpPr>
          <p:cNvPr id="33" name="Rectangle 38"/>
          <p:cNvSpPr/>
          <p:nvPr/>
        </p:nvSpPr>
        <p:spPr bwMode="auto">
          <a:xfrm>
            <a:off x="10629023" y="793644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sp>
        <p:nvSpPr>
          <p:cNvPr id="34" name="Rectangle 39"/>
          <p:cNvSpPr/>
          <p:nvPr/>
        </p:nvSpPr>
        <p:spPr bwMode="auto">
          <a:xfrm>
            <a:off x="7958241" y="459310"/>
            <a:ext cx="892116" cy="823065"/>
          </a:xfrm>
          <a:prstGeom prst="rect">
            <a:avLst/>
          </a:prstGeom>
          <a:solidFill>
            <a:srgbClr val="9AAA0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b="1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rPr>
              <a:t>Retos</a:t>
            </a:r>
            <a:endParaRPr lang="es-ES" sz="1200" b="1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8"/>
          <p:cNvSpPr/>
          <p:nvPr/>
        </p:nvSpPr>
        <p:spPr bwMode="auto">
          <a:xfrm>
            <a:off x="10053898" y="802168"/>
            <a:ext cx="521828" cy="481313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Lecciones aprendidas</a:t>
            </a:r>
          </a:p>
        </p:txBody>
      </p:sp>
      <p:sp>
        <p:nvSpPr>
          <p:cNvPr id="36" name="Rectangle 39"/>
          <p:cNvSpPr/>
          <p:nvPr/>
        </p:nvSpPr>
        <p:spPr bwMode="auto">
          <a:xfrm>
            <a:off x="9478775" y="802168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Beneficios obtenidos</a:t>
            </a:r>
          </a:p>
        </p:txBody>
      </p:sp>
      <p:sp>
        <p:nvSpPr>
          <p:cNvPr id="37" name="Rectangle 39"/>
          <p:cNvSpPr/>
          <p:nvPr/>
        </p:nvSpPr>
        <p:spPr bwMode="auto">
          <a:xfrm>
            <a:off x="8903652" y="802168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Solución</a:t>
            </a:r>
          </a:p>
        </p:txBody>
      </p:sp>
      <p:sp>
        <p:nvSpPr>
          <p:cNvPr id="40" name="Rectangle 38"/>
          <p:cNvSpPr/>
          <p:nvPr/>
        </p:nvSpPr>
        <p:spPr bwMode="auto">
          <a:xfrm>
            <a:off x="7383118" y="802168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Objetivos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993051" y="1815253"/>
            <a:ext cx="10152764" cy="4243558"/>
            <a:chOff x="993051" y="1815253"/>
            <a:chExt cx="10152764" cy="4243558"/>
          </a:xfrm>
        </p:grpSpPr>
        <p:sp>
          <p:nvSpPr>
            <p:cNvPr id="14" name="Rectángulo redondeado 2"/>
            <p:cNvSpPr/>
            <p:nvPr/>
          </p:nvSpPr>
          <p:spPr>
            <a:xfrm>
              <a:off x="2049603" y="5613484"/>
              <a:ext cx="8029764" cy="445327"/>
            </a:xfrm>
            <a:prstGeom prst="roundRect">
              <a:avLst>
                <a:gd name="adj" fmla="val 50000"/>
              </a:avLst>
            </a:prstGeom>
            <a:solidFill>
              <a:srgbClr val="9AAA04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Coordinación entre las áreas de Negocio y Sistemas</a:t>
              </a:r>
              <a:endParaRPr lang="es-ES" sz="20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Rectángulo 3"/>
            <p:cNvSpPr/>
            <p:nvPr/>
          </p:nvSpPr>
          <p:spPr>
            <a:xfrm>
              <a:off x="993705" y="1815253"/>
              <a:ext cx="5008288" cy="491823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Negocio</a:t>
              </a:r>
              <a:endParaRPr lang="es-ES" sz="20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Rectángulo 46"/>
            <p:cNvSpPr/>
            <p:nvPr/>
          </p:nvSpPr>
          <p:spPr>
            <a:xfrm>
              <a:off x="6136218" y="1815253"/>
              <a:ext cx="5009597" cy="491823"/>
            </a:xfrm>
            <a:prstGeom prst="rect">
              <a:avLst/>
            </a:prstGeom>
            <a:solidFill>
              <a:srgbClr val="01529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000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Sistemas</a:t>
              </a:r>
              <a:endParaRPr lang="es-ES" sz="2000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ángulo 54"/>
            <p:cNvSpPr/>
            <p:nvPr/>
          </p:nvSpPr>
          <p:spPr>
            <a:xfrm>
              <a:off x="993051" y="3971879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Estandarización y modelo común</a:t>
              </a:r>
            </a:p>
          </p:txBody>
        </p:sp>
        <p:sp>
          <p:nvSpPr>
            <p:cNvPr id="26" name="Rectángulo 56"/>
            <p:cNvSpPr/>
            <p:nvPr/>
          </p:nvSpPr>
          <p:spPr>
            <a:xfrm>
              <a:off x="993051" y="3252983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Niveles de madurez diferentes</a:t>
              </a:r>
            </a:p>
          </p:txBody>
        </p:sp>
        <p:sp>
          <p:nvSpPr>
            <p:cNvPr id="28" name="Rectángulo 59"/>
            <p:cNvSpPr/>
            <p:nvPr/>
          </p:nvSpPr>
          <p:spPr>
            <a:xfrm>
              <a:off x="993051" y="2534086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Heterogeneidad</a:t>
              </a:r>
              <a:r>
                <a:rPr lang="es-ES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: 4 líneas de negocio en 25 países</a:t>
              </a:r>
              <a:endParaRPr lang="es-ES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Rectángulo 60"/>
            <p:cNvSpPr/>
            <p:nvPr/>
          </p:nvSpPr>
          <p:spPr>
            <a:xfrm>
              <a:off x="6136218" y="2534086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Repositorios de información </a:t>
              </a: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heterogéneos</a:t>
              </a:r>
              <a:endParaRPr lang="es-ES" b="1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Rectángulo 61"/>
            <p:cNvSpPr/>
            <p:nvPr/>
          </p:nvSpPr>
          <p:spPr>
            <a:xfrm>
              <a:off x="6136218" y="3252983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Accesibilidad</a:t>
              </a:r>
              <a:r>
                <a:rPr lang="es-ES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 y </a:t>
              </a:r>
              <a:r>
                <a:rPr lang="es-ES" b="1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</a:t>
              </a: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eguridad</a:t>
              </a:r>
              <a:endParaRPr lang="es-ES" b="1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Rectángulo 63"/>
            <p:cNvSpPr/>
            <p:nvPr/>
          </p:nvSpPr>
          <p:spPr>
            <a:xfrm>
              <a:off x="6136218" y="3971879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Usabilidad</a:t>
              </a:r>
              <a:endParaRPr lang="es-ES" b="1" kern="0" spc="-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Rectángulo 54"/>
            <p:cNvSpPr/>
            <p:nvPr/>
          </p:nvSpPr>
          <p:spPr>
            <a:xfrm>
              <a:off x="993051" y="4690776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b="1" kern="0" spc="-3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Aumentar el grado </a:t>
              </a:r>
              <a:r>
                <a:rPr lang="es-ES" b="1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de adopción</a:t>
              </a:r>
            </a:p>
          </p:txBody>
        </p:sp>
        <p:sp>
          <p:nvSpPr>
            <p:cNvPr id="42" name="Rectángulo 63"/>
            <p:cNvSpPr/>
            <p:nvPr/>
          </p:nvSpPr>
          <p:spPr>
            <a:xfrm>
              <a:off x="6136218" y="4690776"/>
              <a:ext cx="5009596" cy="648000"/>
            </a:xfrm>
            <a:prstGeom prst="rect">
              <a:avLst/>
            </a:prstGeom>
            <a:solidFill>
              <a:srgbClr val="5591C3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374" tIns="45688" rIns="91374" bIns="4568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4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Alto </a:t>
              </a:r>
              <a:r>
                <a:rPr lang="es-ES" b="1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volumen</a:t>
              </a:r>
              <a:r>
                <a:rPr lang="es-ES" kern="0" spc="-3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 de información y usuarios </a:t>
              </a:r>
            </a:p>
          </p:txBody>
        </p:sp>
      </p:grpSp>
      <p:sp>
        <p:nvSpPr>
          <p:cNvPr id="43" name="Rectangle 38"/>
          <p:cNvSpPr/>
          <p:nvPr/>
        </p:nvSpPr>
        <p:spPr bwMode="auto">
          <a:xfrm>
            <a:off x="6232872" y="803384"/>
            <a:ext cx="521828" cy="481314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Grupo Ferrovial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39"/>
          <p:cNvSpPr/>
          <p:nvPr/>
        </p:nvSpPr>
        <p:spPr bwMode="auto">
          <a:xfrm>
            <a:off x="6807995" y="803937"/>
            <a:ext cx="521828" cy="480207"/>
          </a:xfrm>
          <a:prstGeom prst="rect">
            <a:avLst/>
          </a:prstGeom>
          <a:solidFill>
            <a:srgbClr val="01529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374" tIns="45688" rIns="91374" bIns="45688" numCol="1" rtlCol="0" anchor="t" anchorCtr="0" compatLnSpc="1">
            <a:prstTxWarp prst="textNoShape">
              <a:avLst/>
            </a:prstTxWarp>
          </a:bodyPr>
          <a:lstStyle/>
          <a:p>
            <a:pPr algn="r" defTabSz="9134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600" kern="0" spc="-3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everis</a:t>
            </a:r>
            <a:endParaRPr lang="es-ES" sz="600" kern="0" spc="-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0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530</Words>
  <Application>Microsoft Office PowerPoint</Application>
  <PresentationFormat>Personalizado</PresentationFormat>
  <Paragraphs>218</Paragraphs>
  <Slides>21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Segoe UI </vt:lpstr>
      <vt:lpstr>Calibri</vt:lpstr>
      <vt:lpstr>Rabiohead</vt:lpstr>
      <vt:lpstr>Segoe UI Light</vt:lpstr>
      <vt:lpstr>Segoe UI</vt:lpstr>
      <vt:lpstr>Tema de Office</vt:lpstr>
      <vt:lpstr>Presentación de PowerPoint</vt:lpstr>
      <vt:lpstr>Presentación de PowerPoint</vt:lpstr>
      <vt:lpstr>Julio Navarro</vt:lpstr>
      <vt:lpstr>Caso de éxito Ferrovial:  Transformación de la gestión integral del conocimiento</vt:lpstr>
      <vt:lpstr>Presentación de PowerPoint</vt:lpstr>
      <vt:lpstr>Grupo Ferrovial</vt:lpstr>
      <vt:lpstr>everis</vt:lpstr>
      <vt:lpstr>Objetivos</vt:lpstr>
      <vt:lpstr>Retos</vt:lpstr>
      <vt:lpstr>Solución</vt:lpstr>
      <vt:lpstr>Solución. My Site</vt:lpstr>
      <vt:lpstr>Solución. My Site</vt:lpstr>
      <vt:lpstr>Solución. Mobility</vt:lpstr>
      <vt:lpstr>Solución. Social Value Lab</vt:lpstr>
      <vt:lpstr>Solución. Intranet Cintra</vt:lpstr>
      <vt:lpstr>Solución. Asesoría Jurídica</vt:lpstr>
      <vt:lpstr>Beneficios obtenidos</vt:lpstr>
      <vt:lpstr>Lecciones aprendidas</vt:lpstr>
      <vt:lpstr>Q&amp;A</vt:lpstr>
      <vt:lpstr>Julio Navarro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Javier Andrés (everis) y Julio Navarro (Ferrovial). Transformación de la gestión integral del conocimiento en Ferrovial</dc:title>
  <dc:creator>javier.andres.marcos@everis.com</dc:creator>
  <cp:lastModifiedBy>Javier Andres Marcos</cp:lastModifiedBy>
  <cp:revision>123</cp:revision>
  <dcterms:created xsi:type="dcterms:W3CDTF">2013-08-20T12:49:39Z</dcterms:created>
  <dcterms:modified xsi:type="dcterms:W3CDTF">2015-06-12T16:33:01Z</dcterms:modified>
</cp:coreProperties>
</file>